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6858000" cy="9144000"/>
  <p:embeddedFontLst>
    <p:embeddedFont>
      <p:font typeface="Arial Narrow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ArialNarrow-bold.fntdata"/><Relationship Id="rId27" Type="http://schemas.openxmlformats.org/officeDocument/2006/relationships/font" Target="fonts/ArialNarrow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ArialNarrow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ArialNarrow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11aeb820fe_1_4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g111aeb820fe_1_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15dac47a0e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g115dac47a0e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15dac47a0e_1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g115dac47a0e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11499dcb8ee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g11499dcb8ee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111ab466b0b_0_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g111ab466b0b_0_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1aeb820fe_1_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11aeb820fe_1_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g111aeb820fe_1_2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114a29f512d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g114a29f512d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4 spécialités, un même bac pour aller vers des poursuites d’études.</a:t>
            </a:r>
            <a:endParaRPr/>
          </a:p>
        </p:txBody>
      </p:sp>
      <p:sp>
        <p:nvSpPr>
          <p:cNvPr id="98" name="Google Shape;98;p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2" name="Google Shape;182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Conclusion c’est bien sur le projet de l’élève qu’il faut se concentrer.</a:t>
            </a:r>
            <a:endParaRPr/>
          </a:p>
        </p:txBody>
      </p:sp>
      <p:sp>
        <p:nvSpPr>
          <p:cNvPr id="183" name="Google Shape;183;p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1aeb820fe_1_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11aeb820fe_1_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111aeb820fe_1_1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3" name="Google Shape;213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457200" y="2057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457200" y="3200400"/>
            <a:ext cx="82296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3571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  <a:defRPr/>
            </a:lvl1pPr>
            <a:lvl2pPr lvl="1" algn="l">
              <a:lnSpc>
                <a:spcPct val="144444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–"/>
              <a:defRPr/>
            </a:lvl2pPr>
            <a:lvl3pPr lvl="2" algn="l">
              <a:lnSpc>
                <a:spcPct val="122222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457200" y="685800"/>
            <a:ext cx="8229600" cy="103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 rot="5400000">
            <a:off x="2400300" y="-190500"/>
            <a:ext cx="43434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indent="-342900" lvl="0" marL="457200" algn="l">
              <a:lnSpc>
                <a:spcPct val="166666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44444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22222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3405188" y="6324600"/>
            <a:ext cx="2538412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685800" y="6477000"/>
            <a:ext cx="52578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 rot="5400000">
            <a:off x="4953000" y="2362200"/>
            <a:ext cx="54102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762000" y="381000"/>
            <a:ext cx="54102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indent="-342900" lvl="0" marL="457200" algn="l">
              <a:lnSpc>
                <a:spcPct val="166666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44444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22222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3405188" y="6324600"/>
            <a:ext cx="2538412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685800" y="6477000"/>
            <a:ext cx="52578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457200" y="685800"/>
            <a:ext cx="8229600" cy="103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457200" y="17526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indent="-342900" lvl="0" marL="457200" algn="l">
              <a:lnSpc>
                <a:spcPct val="166666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44444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22222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3405188" y="6324600"/>
            <a:ext cx="2538412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685800" y="6477000"/>
            <a:ext cx="52578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indent="-228600" lvl="0" marL="457200" algn="l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None/>
              <a:defRPr b="1" sz="2400"/>
            </a:lvl1pPr>
            <a:lvl2pPr indent="-228600" lvl="1" marL="9144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ts val="2000"/>
              <a:buFont typeface="Arial Narrow"/>
              <a:buNone/>
              <a:defRPr b="1" sz="2000"/>
            </a:lvl2pPr>
            <a:lvl3pPr indent="-228600" lvl="2" marL="1371600" algn="l">
              <a:lnSpc>
                <a:spcPct val="122222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Font typeface="Arial Narrow"/>
              <a:buNone/>
              <a:defRPr b="1" sz="1800"/>
            </a:lvl3pPr>
            <a:lvl4pPr indent="-228600" lvl="3" marL="18288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606060"/>
              </a:buClr>
              <a:buSzPts val="1600"/>
              <a:buFont typeface="Arial Narrow"/>
              <a:buNone/>
              <a:defRPr b="1" sz="1600"/>
            </a:lvl4pPr>
            <a:lvl5pPr indent="-228600" lvl="4" marL="22860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606060"/>
              </a:buClr>
              <a:buSzPts val="1600"/>
              <a:buFont typeface="Arial Narrow"/>
              <a:buNone/>
              <a:defRPr b="1" sz="1600"/>
            </a:lvl5pPr>
            <a:lvl6pPr indent="-228600" lvl="5" marL="27432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None/>
              <a:defRPr b="1" sz="1600"/>
            </a:lvl6pPr>
            <a:lvl7pPr indent="-228600" lvl="6" marL="32004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None/>
              <a:defRPr b="1" sz="1600"/>
            </a:lvl7pPr>
            <a:lvl8pPr indent="-228600" lvl="7" marL="36576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None/>
              <a:defRPr b="1" sz="1600"/>
            </a:lvl8pPr>
            <a:lvl9pPr indent="-228600" lvl="8" marL="41148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None/>
              <a:defRPr b="1" sz="1600"/>
            </a:lvl9pPr>
          </a:lstStyle>
          <a:p/>
        </p:txBody>
      </p:sp>
      <p:sp>
        <p:nvSpPr>
          <p:cNvPr id="27" name="Google Shape;27;p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indent="-381000" lvl="0" marL="457200" algn="l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•"/>
              <a:defRPr sz="2400"/>
            </a:lvl1pPr>
            <a:lvl2pPr indent="-355600" lvl="1" marL="9144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ts val="2000"/>
              <a:buFont typeface="Arial Narrow"/>
              <a:buChar char="–"/>
              <a:defRPr sz="2000"/>
            </a:lvl2pPr>
            <a:lvl3pPr indent="-342900" lvl="2" marL="1371600" algn="l">
              <a:lnSpc>
                <a:spcPct val="122222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Font typeface="Arial Narrow"/>
              <a:buChar char="•"/>
              <a:defRPr sz="1800"/>
            </a:lvl3pPr>
            <a:lvl4pPr indent="-330200" lvl="3" marL="18288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606060"/>
              </a:buClr>
              <a:buSzPts val="1600"/>
              <a:buFont typeface="Arial Narrow"/>
              <a:buChar char="–"/>
              <a:defRPr sz="1600"/>
            </a:lvl4pPr>
            <a:lvl5pPr indent="-330200" lvl="4" marL="22860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606060"/>
              </a:buClr>
              <a:buSzPts val="1600"/>
              <a:buFont typeface="Arial Narrow"/>
              <a:buChar char="»"/>
              <a:defRPr sz="1600"/>
            </a:lvl5pPr>
            <a:lvl6pPr indent="-330200" lvl="5" marL="27432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Char char="»"/>
              <a:defRPr sz="1600"/>
            </a:lvl6pPr>
            <a:lvl7pPr indent="-330200" lvl="6" marL="32004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Char char="»"/>
              <a:defRPr sz="1600"/>
            </a:lvl7pPr>
            <a:lvl8pPr indent="-330200" lvl="7" marL="36576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Char char="»"/>
              <a:defRPr sz="1600"/>
            </a:lvl8pPr>
            <a:lvl9pPr indent="-330200" lvl="8" marL="41148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Char char="»"/>
              <a:defRPr sz="1600"/>
            </a:lvl9pPr>
          </a:lstStyle>
          <a:p/>
        </p:txBody>
      </p:sp>
      <p:sp>
        <p:nvSpPr>
          <p:cNvPr id="28" name="Google Shape;28;p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indent="-228600" lvl="0" marL="457200" algn="l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None/>
              <a:defRPr b="1" sz="2400"/>
            </a:lvl1pPr>
            <a:lvl2pPr indent="-228600" lvl="1" marL="9144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ts val="2000"/>
              <a:buFont typeface="Arial Narrow"/>
              <a:buNone/>
              <a:defRPr b="1" sz="2000"/>
            </a:lvl2pPr>
            <a:lvl3pPr indent="-228600" lvl="2" marL="1371600" algn="l">
              <a:lnSpc>
                <a:spcPct val="122222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Font typeface="Arial Narrow"/>
              <a:buNone/>
              <a:defRPr b="1" sz="1800"/>
            </a:lvl3pPr>
            <a:lvl4pPr indent="-228600" lvl="3" marL="18288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606060"/>
              </a:buClr>
              <a:buSzPts val="1600"/>
              <a:buFont typeface="Arial Narrow"/>
              <a:buNone/>
              <a:defRPr b="1" sz="1600"/>
            </a:lvl4pPr>
            <a:lvl5pPr indent="-228600" lvl="4" marL="22860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606060"/>
              </a:buClr>
              <a:buSzPts val="1600"/>
              <a:buFont typeface="Arial Narrow"/>
              <a:buNone/>
              <a:defRPr b="1" sz="1600"/>
            </a:lvl5pPr>
            <a:lvl6pPr indent="-228600" lvl="5" marL="27432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None/>
              <a:defRPr b="1" sz="1600"/>
            </a:lvl6pPr>
            <a:lvl7pPr indent="-228600" lvl="6" marL="32004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None/>
              <a:defRPr b="1" sz="1600"/>
            </a:lvl7pPr>
            <a:lvl8pPr indent="-228600" lvl="7" marL="36576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None/>
              <a:defRPr b="1" sz="1600"/>
            </a:lvl8pPr>
            <a:lvl9pPr indent="-228600" lvl="8" marL="41148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None/>
              <a:defRPr b="1" sz="1600"/>
            </a:lvl9pPr>
          </a:lstStyle>
          <a:p/>
        </p:txBody>
      </p:sp>
      <p:sp>
        <p:nvSpPr>
          <p:cNvPr id="29" name="Google Shape;29;p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indent="-381000" lvl="0" marL="457200" algn="l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•"/>
              <a:defRPr sz="2400"/>
            </a:lvl1pPr>
            <a:lvl2pPr indent="-355600" lvl="1" marL="9144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ts val="2000"/>
              <a:buFont typeface="Arial Narrow"/>
              <a:buChar char="–"/>
              <a:defRPr sz="2000"/>
            </a:lvl2pPr>
            <a:lvl3pPr indent="-342900" lvl="2" marL="1371600" algn="l">
              <a:lnSpc>
                <a:spcPct val="122222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Font typeface="Arial Narrow"/>
              <a:buChar char="•"/>
              <a:defRPr sz="1800"/>
            </a:lvl3pPr>
            <a:lvl4pPr indent="-330200" lvl="3" marL="18288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606060"/>
              </a:buClr>
              <a:buSzPts val="1600"/>
              <a:buFont typeface="Arial Narrow"/>
              <a:buChar char="–"/>
              <a:defRPr sz="1600"/>
            </a:lvl4pPr>
            <a:lvl5pPr indent="-330200" lvl="4" marL="22860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606060"/>
              </a:buClr>
              <a:buSzPts val="1600"/>
              <a:buFont typeface="Arial Narrow"/>
              <a:buChar char="»"/>
              <a:defRPr sz="1600"/>
            </a:lvl5pPr>
            <a:lvl6pPr indent="-330200" lvl="5" marL="27432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Char char="»"/>
              <a:defRPr sz="1600"/>
            </a:lvl6pPr>
            <a:lvl7pPr indent="-330200" lvl="6" marL="32004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Char char="»"/>
              <a:defRPr sz="1600"/>
            </a:lvl7pPr>
            <a:lvl8pPr indent="-330200" lvl="7" marL="36576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Char char="»"/>
              <a:defRPr sz="1600"/>
            </a:lvl8pPr>
            <a:lvl9pPr indent="-330200" lvl="8" marL="411480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Char char="»"/>
              <a:defRPr sz="1600"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3405188" y="6324600"/>
            <a:ext cx="2538412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685800" y="6477000"/>
            <a:ext cx="52578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685800"/>
            <a:ext cx="8229600" cy="103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3405188" y="6324600"/>
            <a:ext cx="2538412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685800" y="6477000"/>
            <a:ext cx="52578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lvl="0" algn="l">
              <a:lnSpc>
                <a:spcPct val="825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ts val="2000"/>
              <a:buFont typeface="Arial Narrow"/>
              <a:buNone/>
              <a:defRPr sz="2000"/>
            </a:lvl1pPr>
            <a:lvl2pPr indent="-228600" lvl="1" marL="914400" algn="l">
              <a:lnSpc>
                <a:spcPct val="144444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Font typeface="Arial Narrow"/>
              <a:buNone/>
              <a:defRPr sz="1800"/>
            </a:lvl2pPr>
            <a:lvl3pPr indent="-228600" lvl="2" marL="1371600" algn="l">
              <a:lnSpc>
                <a:spcPct val="137500"/>
              </a:lnSpc>
              <a:spcBef>
                <a:spcPts val="320"/>
              </a:spcBef>
              <a:spcAft>
                <a:spcPts val="0"/>
              </a:spcAft>
              <a:buClr>
                <a:srgbClr val="606060"/>
              </a:buClr>
              <a:buSzPts val="1600"/>
              <a:buFont typeface="Arial Narrow"/>
              <a:buNone/>
              <a:defRPr sz="1600"/>
            </a:lvl3pPr>
            <a:lvl4pPr indent="-228600" lvl="3" marL="1828800" algn="l">
              <a:lnSpc>
                <a:spcPct val="128571"/>
              </a:lnSpc>
              <a:spcBef>
                <a:spcPts val="280"/>
              </a:spcBef>
              <a:spcAft>
                <a:spcPts val="0"/>
              </a:spcAft>
              <a:buClr>
                <a:srgbClr val="606060"/>
              </a:buClr>
              <a:buSzPts val="1400"/>
              <a:buFont typeface="Arial Narrow"/>
              <a:buNone/>
              <a:defRPr sz="1400"/>
            </a:lvl4pPr>
            <a:lvl5pPr indent="-228600" lvl="4" marL="2286000" algn="l">
              <a:lnSpc>
                <a:spcPct val="128571"/>
              </a:lnSpc>
              <a:spcBef>
                <a:spcPts val="280"/>
              </a:spcBef>
              <a:spcAft>
                <a:spcPts val="0"/>
              </a:spcAft>
              <a:buClr>
                <a:srgbClr val="606060"/>
              </a:buClr>
              <a:buSzPts val="1400"/>
              <a:buFont typeface="Arial Narrow"/>
              <a:buNone/>
              <a:defRPr sz="1400"/>
            </a:lvl5pPr>
            <a:lvl6pPr indent="-228600" lvl="5" marL="2743200" algn="l">
              <a:lnSpc>
                <a:spcPct val="128571"/>
              </a:lnSpc>
              <a:spcBef>
                <a:spcPts val="280"/>
              </a:spcBef>
              <a:spcAft>
                <a:spcPts val="0"/>
              </a:spcAft>
              <a:buClr>
                <a:srgbClr val="505050"/>
              </a:buClr>
              <a:buSzPts val="1400"/>
              <a:buFont typeface="Arial Narrow"/>
              <a:buNone/>
              <a:defRPr sz="1400"/>
            </a:lvl6pPr>
            <a:lvl7pPr indent="-228600" lvl="6" marL="3200400" algn="l">
              <a:lnSpc>
                <a:spcPct val="128571"/>
              </a:lnSpc>
              <a:spcBef>
                <a:spcPts val="280"/>
              </a:spcBef>
              <a:spcAft>
                <a:spcPts val="0"/>
              </a:spcAft>
              <a:buClr>
                <a:srgbClr val="505050"/>
              </a:buClr>
              <a:buSzPts val="1400"/>
              <a:buFont typeface="Arial Narrow"/>
              <a:buNone/>
              <a:defRPr sz="1400"/>
            </a:lvl7pPr>
            <a:lvl8pPr indent="-228600" lvl="7" marL="3657600" algn="l">
              <a:lnSpc>
                <a:spcPct val="128571"/>
              </a:lnSpc>
              <a:spcBef>
                <a:spcPts val="280"/>
              </a:spcBef>
              <a:spcAft>
                <a:spcPts val="0"/>
              </a:spcAft>
              <a:buClr>
                <a:srgbClr val="505050"/>
              </a:buClr>
              <a:buSzPts val="1400"/>
              <a:buFont typeface="Arial Narrow"/>
              <a:buNone/>
              <a:defRPr sz="1400"/>
            </a:lvl8pPr>
            <a:lvl9pPr indent="-228600" lvl="8" marL="4114800" algn="l">
              <a:lnSpc>
                <a:spcPct val="128571"/>
              </a:lnSpc>
              <a:spcBef>
                <a:spcPts val="280"/>
              </a:spcBef>
              <a:spcAft>
                <a:spcPts val="0"/>
              </a:spcAft>
              <a:buClr>
                <a:srgbClr val="505050"/>
              </a:buClr>
              <a:buSzPts val="1400"/>
              <a:buFont typeface="Arial Narrow"/>
              <a:buNone/>
              <a:defRPr sz="14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3405188" y="6324600"/>
            <a:ext cx="2538412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685800" y="6477000"/>
            <a:ext cx="52578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685800"/>
            <a:ext cx="8229600" cy="103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0" y="1752600"/>
            <a:ext cx="4038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indent="-406400" lvl="0" marL="45720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Char char="•"/>
              <a:defRPr sz="2800"/>
            </a:lvl1pPr>
            <a:lvl2pPr indent="-381000" lvl="1" marL="914400" algn="l">
              <a:lnSpc>
                <a:spcPct val="108333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–"/>
              <a:defRPr sz="2400"/>
            </a:lvl2pPr>
            <a:lvl3pPr indent="-3556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ts val="2000"/>
              <a:buFont typeface="Arial Narrow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Font typeface="Arial Narrow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Font typeface="Arial Narrow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Arial Narrow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Arial Narrow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Arial Narrow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Arial Narrow"/>
              <a:buChar char="»"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648200" y="1752600"/>
            <a:ext cx="4038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indent="-406400" lvl="0" marL="45720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Char char="•"/>
              <a:defRPr sz="2800"/>
            </a:lvl1pPr>
            <a:lvl2pPr indent="-381000" lvl="1" marL="914400" algn="l">
              <a:lnSpc>
                <a:spcPct val="108333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–"/>
              <a:defRPr sz="2400"/>
            </a:lvl2pPr>
            <a:lvl3pPr indent="-3556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ts val="2000"/>
              <a:buFont typeface="Arial Narrow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Font typeface="Arial Narrow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06060"/>
              </a:buClr>
              <a:buSzPts val="1800"/>
              <a:buFont typeface="Arial Narrow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Arial Narrow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Arial Narrow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Arial Narrow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Arial Narrow"/>
              <a:buChar char="»"/>
              <a:defRPr sz="1800"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3405188" y="6324600"/>
            <a:ext cx="2538412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685800" y="6477000"/>
            <a:ext cx="52578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idx="10" type="dt"/>
          </p:nvPr>
        </p:nvSpPr>
        <p:spPr>
          <a:xfrm>
            <a:off x="3405188" y="6324600"/>
            <a:ext cx="2538412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685800" y="6477000"/>
            <a:ext cx="52578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indent="-431800" lvl="0" marL="457200" algn="l">
              <a:lnSpc>
                <a:spcPct val="93750"/>
              </a:lnSpc>
              <a:spcBef>
                <a:spcPts val="640"/>
              </a:spcBef>
              <a:spcAft>
                <a:spcPts val="0"/>
              </a:spcAft>
              <a:buClr>
                <a:srgbClr val="606060"/>
              </a:buClr>
              <a:buSzPts val="3200"/>
              <a:buFont typeface="Arial Narrow"/>
              <a:buChar char="•"/>
              <a:defRPr sz="3200"/>
            </a:lvl1pPr>
            <a:lvl2pPr indent="-406400" lvl="1" marL="914400" algn="l">
              <a:lnSpc>
                <a:spcPct val="92857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Char char="–"/>
              <a:defRPr sz="2800"/>
            </a:lvl2pPr>
            <a:lvl3pPr indent="-381000" lvl="2" marL="1371600" algn="l">
              <a:lnSpc>
                <a:spcPct val="91666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ts val="2000"/>
              <a:buFont typeface="Arial Narrow"/>
              <a:buChar char="–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ts val="2000"/>
              <a:buFont typeface="Arial Narrow"/>
              <a:buChar char="»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05050"/>
              </a:buClr>
              <a:buSzPts val="2000"/>
              <a:buFont typeface="Arial Narrow"/>
              <a:buChar char="»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05050"/>
              </a:buClr>
              <a:buSzPts val="2000"/>
              <a:buFont typeface="Arial Narrow"/>
              <a:buChar char="»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05050"/>
              </a:buClr>
              <a:buSzPts val="2000"/>
              <a:buFont typeface="Arial Narrow"/>
              <a:buChar char="»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05050"/>
              </a:buClr>
              <a:buSzPts val="2000"/>
              <a:buFont typeface="Arial Narrow"/>
              <a:buChar char="»"/>
              <a:defRPr sz="20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indent="-228600" lvl="0" marL="457200" algn="l">
              <a:lnSpc>
                <a:spcPct val="214285"/>
              </a:lnSpc>
              <a:spcBef>
                <a:spcPts val="280"/>
              </a:spcBef>
              <a:spcAft>
                <a:spcPts val="0"/>
              </a:spcAft>
              <a:buClr>
                <a:srgbClr val="606060"/>
              </a:buClr>
              <a:buSzPts val="1400"/>
              <a:buFont typeface="Arial Narrow"/>
              <a:buNone/>
              <a:defRPr sz="1400"/>
            </a:lvl1pPr>
            <a:lvl2pPr indent="-228600" lvl="1" marL="914400" algn="l">
              <a:lnSpc>
                <a:spcPct val="216666"/>
              </a:lnSpc>
              <a:spcBef>
                <a:spcPts val="240"/>
              </a:spcBef>
              <a:spcAft>
                <a:spcPts val="0"/>
              </a:spcAft>
              <a:buClr>
                <a:srgbClr val="606060"/>
              </a:buClr>
              <a:buSzPts val="1200"/>
              <a:buFont typeface="Arial Narrow"/>
              <a:buNone/>
              <a:defRPr sz="1200"/>
            </a:lvl2pPr>
            <a:lvl3pPr indent="-228600" lvl="2" marL="1371600" algn="l">
              <a:lnSpc>
                <a:spcPct val="220000"/>
              </a:lnSpc>
              <a:spcBef>
                <a:spcPts val="200"/>
              </a:spcBef>
              <a:spcAft>
                <a:spcPts val="0"/>
              </a:spcAft>
              <a:buClr>
                <a:srgbClr val="606060"/>
              </a:buClr>
              <a:buSzPts val="1000"/>
              <a:buFont typeface="Arial Narrow"/>
              <a:buNone/>
              <a:defRPr sz="1000"/>
            </a:lvl3pPr>
            <a:lvl4pPr indent="-228600" lvl="3" marL="1828800" algn="l">
              <a:lnSpc>
                <a:spcPct val="200000"/>
              </a:lnSpc>
              <a:spcBef>
                <a:spcPts val="180"/>
              </a:spcBef>
              <a:spcAft>
                <a:spcPts val="0"/>
              </a:spcAft>
              <a:buClr>
                <a:srgbClr val="606060"/>
              </a:buClr>
              <a:buSzPts val="900"/>
              <a:buFont typeface="Arial Narrow"/>
              <a:buNone/>
              <a:defRPr sz="900"/>
            </a:lvl4pPr>
            <a:lvl5pPr indent="-228600" lvl="4" marL="2286000" algn="l">
              <a:lnSpc>
                <a:spcPct val="200000"/>
              </a:lnSpc>
              <a:spcBef>
                <a:spcPts val="180"/>
              </a:spcBef>
              <a:spcAft>
                <a:spcPts val="0"/>
              </a:spcAft>
              <a:buClr>
                <a:srgbClr val="606060"/>
              </a:buClr>
              <a:buSzPts val="900"/>
              <a:buFont typeface="Arial Narrow"/>
              <a:buNone/>
              <a:defRPr sz="900"/>
            </a:lvl5pPr>
            <a:lvl6pPr indent="-228600" lvl="5" marL="2743200" algn="l">
              <a:lnSpc>
                <a:spcPct val="200000"/>
              </a:lnSpc>
              <a:spcBef>
                <a:spcPts val="180"/>
              </a:spcBef>
              <a:spcAft>
                <a:spcPts val="0"/>
              </a:spcAft>
              <a:buClr>
                <a:srgbClr val="505050"/>
              </a:buClr>
              <a:buSzPts val="900"/>
              <a:buFont typeface="Arial Narrow"/>
              <a:buNone/>
              <a:defRPr sz="900"/>
            </a:lvl6pPr>
            <a:lvl7pPr indent="-228600" lvl="6" marL="3200400" algn="l">
              <a:lnSpc>
                <a:spcPct val="200000"/>
              </a:lnSpc>
              <a:spcBef>
                <a:spcPts val="180"/>
              </a:spcBef>
              <a:spcAft>
                <a:spcPts val="0"/>
              </a:spcAft>
              <a:buClr>
                <a:srgbClr val="505050"/>
              </a:buClr>
              <a:buSzPts val="900"/>
              <a:buFont typeface="Arial Narrow"/>
              <a:buNone/>
              <a:defRPr sz="900"/>
            </a:lvl7pPr>
            <a:lvl8pPr indent="-228600" lvl="7" marL="3657600" algn="l">
              <a:lnSpc>
                <a:spcPct val="200000"/>
              </a:lnSpc>
              <a:spcBef>
                <a:spcPts val="180"/>
              </a:spcBef>
              <a:spcAft>
                <a:spcPts val="0"/>
              </a:spcAft>
              <a:buClr>
                <a:srgbClr val="505050"/>
              </a:buClr>
              <a:buSzPts val="900"/>
              <a:buFont typeface="Arial Narrow"/>
              <a:buNone/>
              <a:defRPr sz="900"/>
            </a:lvl8pPr>
            <a:lvl9pPr indent="-228600" lvl="8" marL="4114800" algn="l">
              <a:lnSpc>
                <a:spcPct val="200000"/>
              </a:lnSpc>
              <a:spcBef>
                <a:spcPts val="180"/>
              </a:spcBef>
              <a:spcAft>
                <a:spcPts val="0"/>
              </a:spcAft>
              <a:buClr>
                <a:srgbClr val="505050"/>
              </a:buClr>
              <a:buSzPts val="900"/>
              <a:buFont typeface="Arial Narrow"/>
              <a:buNone/>
              <a:defRPr sz="9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3405188" y="6324600"/>
            <a:ext cx="2538412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685800" y="6477000"/>
            <a:ext cx="52578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indent="-228600" lvl="0" marL="457200" algn="l">
              <a:lnSpc>
                <a:spcPct val="214285"/>
              </a:lnSpc>
              <a:spcBef>
                <a:spcPts val="280"/>
              </a:spcBef>
              <a:spcAft>
                <a:spcPts val="0"/>
              </a:spcAft>
              <a:buClr>
                <a:srgbClr val="606060"/>
              </a:buClr>
              <a:buSzPts val="1400"/>
              <a:buFont typeface="Arial Narrow"/>
              <a:buNone/>
              <a:defRPr sz="1400"/>
            </a:lvl1pPr>
            <a:lvl2pPr indent="-228600" lvl="1" marL="914400" algn="l">
              <a:lnSpc>
                <a:spcPct val="216666"/>
              </a:lnSpc>
              <a:spcBef>
                <a:spcPts val="240"/>
              </a:spcBef>
              <a:spcAft>
                <a:spcPts val="0"/>
              </a:spcAft>
              <a:buClr>
                <a:srgbClr val="606060"/>
              </a:buClr>
              <a:buSzPts val="1200"/>
              <a:buFont typeface="Arial Narrow"/>
              <a:buNone/>
              <a:defRPr sz="1200"/>
            </a:lvl2pPr>
            <a:lvl3pPr indent="-228600" lvl="2" marL="1371600" algn="l">
              <a:lnSpc>
                <a:spcPct val="220000"/>
              </a:lnSpc>
              <a:spcBef>
                <a:spcPts val="200"/>
              </a:spcBef>
              <a:spcAft>
                <a:spcPts val="0"/>
              </a:spcAft>
              <a:buClr>
                <a:srgbClr val="606060"/>
              </a:buClr>
              <a:buSzPts val="1000"/>
              <a:buFont typeface="Arial Narrow"/>
              <a:buNone/>
              <a:defRPr sz="1000"/>
            </a:lvl3pPr>
            <a:lvl4pPr indent="-228600" lvl="3" marL="1828800" algn="l">
              <a:lnSpc>
                <a:spcPct val="200000"/>
              </a:lnSpc>
              <a:spcBef>
                <a:spcPts val="180"/>
              </a:spcBef>
              <a:spcAft>
                <a:spcPts val="0"/>
              </a:spcAft>
              <a:buClr>
                <a:srgbClr val="606060"/>
              </a:buClr>
              <a:buSzPts val="900"/>
              <a:buFont typeface="Arial Narrow"/>
              <a:buNone/>
              <a:defRPr sz="900"/>
            </a:lvl4pPr>
            <a:lvl5pPr indent="-228600" lvl="4" marL="2286000" algn="l">
              <a:lnSpc>
                <a:spcPct val="200000"/>
              </a:lnSpc>
              <a:spcBef>
                <a:spcPts val="180"/>
              </a:spcBef>
              <a:spcAft>
                <a:spcPts val="0"/>
              </a:spcAft>
              <a:buClr>
                <a:srgbClr val="606060"/>
              </a:buClr>
              <a:buSzPts val="900"/>
              <a:buFont typeface="Arial Narrow"/>
              <a:buNone/>
              <a:defRPr sz="900"/>
            </a:lvl5pPr>
            <a:lvl6pPr indent="-228600" lvl="5" marL="2743200" algn="l">
              <a:lnSpc>
                <a:spcPct val="200000"/>
              </a:lnSpc>
              <a:spcBef>
                <a:spcPts val="180"/>
              </a:spcBef>
              <a:spcAft>
                <a:spcPts val="0"/>
              </a:spcAft>
              <a:buClr>
                <a:srgbClr val="505050"/>
              </a:buClr>
              <a:buSzPts val="900"/>
              <a:buFont typeface="Arial Narrow"/>
              <a:buNone/>
              <a:defRPr sz="900"/>
            </a:lvl6pPr>
            <a:lvl7pPr indent="-228600" lvl="6" marL="3200400" algn="l">
              <a:lnSpc>
                <a:spcPct val="200000"/>
              </a:lnSpc>
              <a:spcBef>
                <a:spcPts val="180"/>
              </a:spcBef>
              <a:spcAft>
                <a:spcPts val="0"/>
              </a:spcAft>
              <a:buClr>
                <a:srgbClr val="505050"/>
              </a:buClr>
              <a:buSzPts val="900"/>
              <a:buFont typeface="Arial Narrow"/>
              <a:buNone/>
              <a:defRPr sz="900"/>
            </a:lvl7pPr>
            <a:lvl8pPr indent="-228600" lvl="7" marL="3657600" algn="l">
              <a:lnSpc>
                <a:spcPct val="200000"/>
              </a:lnSpc>
              <a:spcBef>
                <a:spcPts val="180"/>
              </a:spcBef>
              <a:spcAft>
                <a:spcPts val="0"/>
              </a:spcAft>
              <a:buClr>
                <a:srgbClr val="505050"/>
              </a:buClr>
              <a:buSzPts val="900"/>
              <a:buFont typeface="Arial Narrow"/>
              <a:buNone/>
              <a:defRPr sz="900"/>
            </a:lvl8pPr>
            <a:lvl9pPr indent="-228600" lvl="8" marL="4114800" algn="l">
              <a:lnSpc>
                <a:spcPct val="200000"/>
              </a:lnSpc>
              <a:spcBef>
                <a:spcPts val="180"/>
              </a:spcBef>
              <a:spcAft>
                <a:spcPts val="0"/>
              </a:spcAft>
              <a:buClr>
                <a:srgbClr val="505050"/>
              </a:buClr>
              <a:buSzPts val="900"/>
              <a:buFont typeface="Arial Narrow"/>
              <a:buNone/>
              <a:defRPr sz="9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3405188" y="6324600"/>
            <a:ext cx="2538412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685800" y="6477000"/>
            <a:ext cx="52578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200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685800"/>
            <a:ext cx="8229600" cy="103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B3071B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B3071B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B3071B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B3071B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7526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indent="-406400" lvl="0" marL="457200" marR="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Char char="•"/>
              <a:defRPr b="0" i="0" sz="2800" u="none" cap="none" strike="noStrike">
                <a:solidFill>
                  <a:srgbClr val="60606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381000" lvl="1" marL="914400" marR="0" rtl="0" algn="l">
              <a:lnSpc>
                <a:spcPct val="108333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–"/>
              <a:defRPr b="0" i="0" sz="2400" u="none" cap="none" strike="noStrike">
                <a:solidFill>
                  <a:srgbClr val="60606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355600" lvl="2" marL="13716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ts val="2000"/>
              <a:buFont typeface="Arial Narrow"/>
              <a:buChar char="•"/>
              <a:defRPr b="0" i="0" sz="2000" u="none" cap="none" strike="noStrike">
                <a:solidFill>
                  <a:srgbClr val="60606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330200" lvl="3" marL="1828800" marR="0" rtl="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606060"/>
              </a:buClr>
              <a:buSzPts val="1600"/>
              <a:buFont typeface="Arial Narrow"/>
              <a:buChar char="–"/>
              <a:defRPr b="0" i="0" sz="1600" u="none" cap="none" strike="noStrike">
                <a:solidFill>
                  <a:srgbClr val="60606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330200" lvl="4" marL="2286000" marR="0" rtl="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606060"/>
              </a:buClr>
              <a:buSzPts val="1600"/>
              <a:buFont typeface="Arial Narrow"/>
              <a:buChar char="»"/>
              <a:defRPr b="0" i="0" sz="1600" u="none" cap="none" strike="noStrike">
                <a:solidFill>
                  <a:srgbClr val="60606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30200" lvl="5" marL="2743200" marR="0" rtl="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Char char="»"/>
              <a:defRPr b="0" i="0" sz="1600" u="none" cap="none" strike="noStrike">
                <a:solidFill>
                  <a:srgbClr val="50505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-330200" lvl="6" marL="3200400" marR="0" rtl="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Char char="»"/>
              <a:defRPr b="0" i="0" sz="1600" u="none" cap="none" strike="noStrike">
                <a:solidFill>
                  <a:srgbClr val="50505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-330200" lvl="7" marL="3657600" marR="0" rtl="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Char char="»"/>
              <a:defRPr b="0" i="0" sz="1600" u="none" cap="none" strike="noStrike">
                <a:solidFill>
                  <a:srgbClr val="50505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-330200" lvl="8" marL="4114800" marR="0" rtl="0" algn="l">
              <a:lnSpc>
                <a:spcPct val="1125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 Narrow"/>
              <a:buChar char="»"/>
              <a:defRPr b="0" i="0" sz="1600" u="none" cap="none" strike="noStrike">
                <a:solidFill>
                  <a:srgbClr val="50505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3405188" y="6324600"/>
            <a:ext cx="2538412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60606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685800" y="6477000"/>
            <a:ext cx="52578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0" sz="1200" u="none" cap="none" strike="noStrike">
                <a:solidFill>
                  <a:srgbClr val="57517B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slide" Target="/ppt/slides/slide9.xml"/><Relationship Id="rId5" Type="http://schemas.openxmlformats.org/officeDocument/2006/relationships/slide" Target="/ppt/slides/slide15.xml"/><Relationship Id="rId6" Type="http://schemas.openxmlformats.org/officeDocument/2006/relationships/slide" Target="/ppt/slides/slide1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3385150" y="1681275"/>
            <a:ext cx="5427000" cy="273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 série ST</a:t>
            </a:r>
            <a:r>
              <a:rPr lang="fr-FR">
                <a:solidFill>
                  <a:schemeClr val="dk2"/>
                </a:solidFill>
              </a:rPr>
              <a:t>M</a:t>
            </a:r>
            <a:r>
              <a:rPr lang="fr-FR"/>
              <a:t>G…quelle enseignement spécifique  après la première ?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457200" y="3200400"/>
            <a:ext cx="82296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61111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1800"/>
              <a:buFont typeface="Arial Narrow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61111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1800"/>
              <a:buFont typeface="Arial Narrow"/>
              <a:buNone/>
            </a:pPr>
            <a:r>
              <a:t/>
            </a:r>
            <a:endParaRPr sz="1800"/>
          </a:p>
          <a:p>
            <a:pPr indent="0" lvl="0" marL="2743200" rtl="0" algn="l">
              <a:lnSpc>
                <a:spcPct val="161111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1800"/>
              <a:buFont typeface="Arial Narrow"/>
              <a:buNone/>
            </a:pPr>
            <a:r>
              <a:rPr lang="fr-FR" sz="2000"/>
              <a:t>Présentation à destination des élèves de première STMG</a:t>
            </a:r>
            <a:endParaRPr sz="3000"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88" y="1874063"/>
            <a:ext cx="2352675" cy="273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2"/>
          <p:cNvSpPr txBox="1"/>
          <p:nvPr>
            <p:ph type="title"/>
          </p:nvPr>
        </p:nvSpPr>
        <p:spPr>
          <a:xfrm>
            <a:off x="457194" y="378446"/>
            <a:ext cx="8229600" cy="10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solidFill>
                  <a:schemeClr val="dk2"/>
                </a:solidFill>
              </a:rPr>
              <a:t>S</a:t>
            </a:r>
            <a:r>
              <a:rPr lang="fr-FR"/>
              <a:t>ystème d’</a:t>
            </a:r>
            <a:r>
              <a:rPr lang="fr-FR">
                <a:solidFill>
                  <a:schemeClr val="dk2"/>
                </a:solidFill>
              </a:rPr>
              <a:t>I</a:t>
            </a:r>
            <a:r>
              <a:rPr lang="fr-FR"/>
              <a:t>nformation de </a:t>
            </a:r>
            <a:r>
              <a:rPr lang="fr-FR">
                <a:solidFill>
                  <a:schemeClr val="dk2"/>
                </a:solidFill>
              </a:rPr>
              <a:t>G</a:t>
            </a:r>
            <a:r>
              <a:rPr lang="fr-FR"/>
              <a:t>estion – Au programme</a:t>
            </a:r>
            <a:endParaRPr/>
          </a:p>
        </p:txBody>
      </p:sp>
      <p:sp>
        <p:nvSpPr>
          <p:cNvPr id="263" name="Google Shape;263;p22"/>
          <p:cNvSpPr txBox="1"/>
          <p:nvPr>
            <p:ph idx="12" type="sldNum"/>
          </p:nvPr>
        </p:nvSpPr>
        <p:spPr>
          <a:xfrm>
            <a:off x="8602663" y="6400800"/>
            <a:ext cx="420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64" name="Google Shape;264;p22"/>
          <p:cNvSpPr txBox="1"/>
          <p:nvPr/>
        </p:nvSpPr>
        <p:spPr>
          <a:xfrm>
            <a:off x="373075" y="1490700"/>
            <a:ext cx="8229600" cy="47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INFORMATION                        192.168.1.10   ADRESSAGE     ALGORITHMES 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ARCHITECTURE LOGIQUES                     BASES DE DONNEES   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CARTE RESEAU - CARTE MERE       CLE PRIMAIRE          CNIL      CONNEXION     DSI    ECO-TIC               FROM - IF - THEN - SELECT - ORDER BY        GED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HTTP - SMTP - POP - IMAP - FTP - DNS - DHCP         IA         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IP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INTERNET - INTRANET - EXTRANET                 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LES TABLES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MANAGEMENT DE LA CONNAISSANCE / KNOLEDGE MANAGEMENT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META DONNEES               MOTEURS DE RECHERCHE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NUMERISATION                PGI              PROCESSUS         PROGRAMMATION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RESEAUX SOCIAUX         ROUTEUR - PARE-FEU - PROXY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SECURITE DU RESEAU             SERVEUR - CLIENT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SI               SOLVEURS                 SQL             TELETRAVAIL              TIC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TRACE NUMERIQUE            URL - QRCODE        VALEURS CIBLES           XML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oogle Shape;269;p23"/>
          <p:cNvGrpSpPr/>
          <p:nvPr/>
        </p:nvGrpSpPr>
        <p:grpSpPr>
          <a:xfrm>
            <a:off x="624765" y="1250428"/>
            <a:ext cx="7730062" cy="5287846"/>
            <a:chOff x="-490918" y="-146579"/>
            <a:chExt cx="6662698" cy="4357157"/>
          </a:xfrm>
        </p:grpSpPr>
        <p:sp>
          <p:nvSpPr>
            <p:cNvPr id="270" name="Google Shape;270;p23"/>
            <p:cNvSpPr/>
            <p:nvPr/>
          </p:nvSpPr>
          <p:spPr>
            <a:xfrm>
              <a:off x="1084380" y="526030"/>
              <a:ext cx="2971800" cy="2972134"/>
            </a:xfrm>
            <a:prstGeom prst="ellipse">
              <a:avLst/>
            </a:prstGeom>
            <a:solidFill>
              <a:srgbClr val="882828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23"/>
            <p:cNvSpPr txBox="1"/>
            <p:nvPr/>
          </p:nvSpPr>
          <p:spPr>
            <a:xfrm>
              <a:off x="1519590" y="961289"/>
              <a:ext cx="2101500" cy="210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4300" lIns="274300" spcFirstLastPara="1" rIns="274300" wrap="square" tIns="274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72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GF</a:t>
              </a:r>
              <a:endParaRPr b="1" sz="7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2" name="Google Shape;272;p23"/>
            <p:cNvSpPr/>
            <p:nvPr/>
          </p:nvSpPr>
          <p:spPr>
            <a:xfrm>
              <a:off x="2780288" y="390618"/>
              <a:ext cx="330403" cy="33054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23"/>
            <p:cNvSpPr/>
            <p:nvPr/>
          </p:nvSpPr>
          <p:spPr>
            <a:xfrm>
              <a:off x="1998171" y="3277338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3"/>
            <p:cNvSpPr/>
            <p:nvPr/>
          </p:nvSpPr>
          <p:spPr>
            <a:xfrm>
              <a:off x="4247595" y="1732245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23"/>
            <p:cNvSpPr/>
            <p:nvPr/>
          </p:nvSpPr>
          <p:spPr>
            <a:xfrm>
              <a:off x="3102766" y="3532191"/>
              <a:ext cx="330403" cy="33054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23"/>
            <p:cNvSpPr/>
            <p:nvPr/>
          </p:nvSpPr>
          <p:spPr>
            <a:xfrm>
              <a:off x="2065227" y="860395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23"/>
            <p:cNvSpPr/>
            <p:nvPr/>
          </p:nvSpPr>
          <p:spPr>
            <a:xfrm>
              <a:off x="1311152" y="2230841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23"/>
            <p:cNvSpPr/>
            <p:nvPr/>
          </p:nvSpPr>
          <p:spPr>
            <a:xfrm>
              <a:off x="-490918" y="470493"/>
              <a:ext cx="2500764" cy="2391910"/>
            </a:xfrm>
            <a:prstGeom prst="ellipse">
              <a:avLst/>
            </a:prstGeom>
            <a:solidFill>
              <a:srgbClr val="C87E50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23"/>
            <p:cNvSpPr txBox="1"/>
            <p:nvPr/>
          </p:nvSpPr>
          <p:spPr>
            <a:xfrm>
              <a:off x="-124690" y="820780"/>
              <a:ext cx="1768308" cy="16913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3000">
                  <a:solidFill>
                    <a:schemeClr val="accent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Rigueur</a:t>
              </a:r>
              <a:endParaRPr sz="300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0" name="Google Shape;280;p23"/>
            <p:cNvSpPr/>
            <p:nvPr/>
          </p:nvSpPr>
          <p:spPr>
            <a:xfrm>
              <a:off x="2446227" y="870812"/>
              <a:ext cx="330403" cy="33054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23"/>
            <p:cNvSpPr/>
            <p:nvPr/>
          </p:nvSpPr>
          <p:spPr>
            <a:xfrm>
              <a:off x="269345" y="2624579"/>
              <a:ext cx="597408" cy="597551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23"/>
            <p:cNvSpPr/>
            <p:nvPr/>
          </p:nvSpPr>
          <p:spPr>
            <a:xfrm>
              <a:off x="3759627" y="-146579"/>
              <a:ext cx="2412153" cy="2489283"/>
            </a:xfrm>
            <a:prstGeom prst="ellipse">
              <a:avLst/>
            </a:prstGeom>
            <a:solidFill>
              <a:srgbClr val="C87E50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23"/>
            <p:cNvSpPr txBox="1"/>
            <p:nvPr/>
          </p:nvSpPr>
          <p:spPr>
            <a:xfrm>
              <a:off x="4112879" y="217968"/>
              <a:ext cx="1705649" cy="17601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3000">
                  <a:solidFill>
                    <a:schemeClr val="accent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Esprit logique et d’analyse</a:t>
              </a:r>
              <a:endParaRPr sz="300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4" name="Google Shape;284;p23"/>
            <p:cNvSpPr/>
            <p:nvPr/>
          </p:nvSpPr>
          <p:spPr>
            <a:xfrm>
              <a:off x="3822094" y="1328090"/>
              <a:ext cx="330403" cy="33054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23"/>
            <p:cNvSpPr/>
            <p:nvPr/>
          </p:nvSpPr>
          <p:spPr>
            <a:xfrm>
              <a:off x="41964" y="3335669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23"/>
            <p:cNvSpPr/>
            <p:nvPr/>
          </p:nvSpPr>
          <p:spPr>
            <a:xfrm>
              <a:off x="2429158" y="2994707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23"/>
            <p:cNvSpPr/>
            <p:nvPr/>
          </p:nvSpPr>
          <p:spPr>
            <a:xfrm>
              <a:off x="3111561" y="2161810"/>
              <a:ext cx="2106133" cy="2048768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23"/>
            <p:cNvSpPr txBox="1"/>
            <p:nvPr/>
          </p:nvSpPr>
          <p:spPr>
            <a:xfrm>
              <a:off x="3339291" y="2461836"/>
              <a:ext cx="1768200" cy="159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500">
                  <a:solidFill>
                    <a:schemeClr val="accent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Perception et compréhension des chiffres</a:t>
              </a:r>
              <a:endParaRPr sz="250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9" name="Google Shape;289;p23"/>
            <p:cNvSpPr/>
            <p:nvPr/>
          </p:nvSpPr>
          <p:spPr>
            <a:xfrm>
              <a:off x="4588971" y="2539860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90" name="Google Shape;290;p23"/>
          <p:cNvSpPr txBox="1"/>
          <p:nvPr>
            <p:ph type="title"/>
          </p:nvPr>
        </p:nvSpPr>
        <p:spPr>
          <a:xfrm>
            <a:off x="323528" y="692696"/>
            <a:ext cx="88932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rmAutofit fontScale="90000"/>
          </a:bodyPr>
          <a:lstStyle/>
          <a:p>
            <a:pPr indent="-762000" lvl="0" marL="762000" rtl="0" algn="l">
              <a:lnSpc>
                <a:spcPct val="825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r-FR" sz="3300"/>
            </a:br>
            <a:r>
              <a:rPr lang="fr-FR" sz="3300"/>
              <a:t>Pourquoi choisir ?</a:t>
            </a:r>
            <a:br>
              <a:rPr lang="fr-FR" sz="2800"/>
            </a:br>
            <a:r>
              <a:rPr lang="fr-FR" sz="2800">
                <a:solidFill>
                  <a:schemeClr val="dk2"/>
                </a:solidFill>
              </a:rPr>
              <a:t>🡪 Gestion Finance</a:t>
            </a:r>
            <a:br>
              <a:rPr lang="fr-FR" sz="4000"/>
            </a:br>
            <a:endParaRPr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4"/>
          <p:cNvSpPr txBox="1"/>
          <p:nvPr>
            <p:ph type="title"/>
          </p:nvPr>
        </p:nvSpPr>
        <p:spPr>
          <a:xfrm>
            <a:off x="251525" y="555025"/>
            <a:ext cx="8229600" cy="10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solidFill>
                  <a:schemeClr val="dk2"/>
                </a:solidFill>
              </a:rPr>
              <a:t>G</a:t>
            </a:r>
            <a:r>
              <a:rPr lang="fr-FR"/>
              <a:t>estion </a:t>
            </a:r>
            <a:r>
              <a:rPr lang="fr-FR">
                <a:solidFill>
                  <a:schemeClr val="dk2"/>
                </a:solidFill>
              </a:rPr>
              <a:t>F</a:t>
            </a:r>
            <a:r>
              <a:rPr lang="fr-FR"/>
              <a:t>inance : Au programme</a:t>
            </a:r>
            <a:endParaRPr/>
          </a:p>
        </p:txBody>
      </p:sp>
      <p:sp>
        <p:nvSpPr>
          <p:cNvPr id="296" name="Google Shape;296;p24"/>
          <p:cNvSpPr txBox="1"/>
          <p:nvPr>
            <p:ph idx="12" type="sldNum"/>
          </p:nvPr>
        </p:nvSpPr>
        <p:spPr>
          <a:xfrm>
            <a:off x="8602663" y="6400800"/>
            <a:ext cx="420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297" name="Google Shape;297;p24"/>
          <p:cNvGrpSpPr/>
          <p:nvPr/>
        </p:nvGrpSpPr>
        <p:grpSpPr>
          <a:xfrm>
            <a:off x="-1" y="1484775"/>
            <a:ext cx="10179900" cy="5100819"/>
            <a:chOff x="-251526" y="-9"/>
            <a:chExt cx="10179900" cy="4558780"/>
          </a:xfrm>
        </p:grpSpPr>
        <p:sp>
          <p:nvSpPr>
            <p:cNvPr id="298" name="Google Shape;298;p24"/>
            <p:cNvSpPr/>
            <p:nvPr/>
          </p:nvSpPr>
          <p:spPr>
            <a:xfrm>
              <a:off x="0" y="1339348"/>
              <a:ext cx="8892600" cy="1785900"/>
            </a:xfrm>
            <a:prstGeom prst="notched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99192"/>
                </a:gs>
                <a:gs pos="80000">
                  <a:srgbClr val="DFBFC0"/>
                </a:gs>
                <a:gs pos="100000">
                  <a:srgbClr val="E1BFC0"/>
                </a:gs>
              </a:gsLst>
              <a:lin ang="16200038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24"/>
            <p:cNvSpPr/>
            <p:nvPr/>
          </p:nvSpPr>
          <p:spPr>
            <a:xfrm>
              <a:off x="3907" y="0"/>
              <a:ext cx="2579100" cy="178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24"/>
            <p:cNvSpPr txBox="1"/>
            <p:nvPr/>
          </p:nvSpPr>
          <p:spPr>
            <a:xfrm>
              <a:off x="-251526" y="-9"/>
              <a:ext cx="4456200" cy="178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b" bIns="113775" lIns="113775" spcFirstLastPara="1" rIns="113775" wrap="square" tIns="113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1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Appliquer les règles comptables</a:t>
              </a:r>
              <a:endParaRPr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Qu’est-ce qu’un système d’information comptable et que lui apportent les technologies numériques ?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Acheter et vendre, quelle traduction comptable ?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Investir, quelle traduction comptable ?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Quelles sont les conditions pour communiquer une information comptable fidèle ?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1" name="Google Shape;301;p24"/>
            <p:cNvSpPr/>
            <p:nvPr/>
          </p:nvSpPr>
          <p:spPr>
            <a:xfrm>
              <a:off x="1070266" y="2009023"/>
              <a:ext cx="446400" cy="446400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38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24"/>
            <p:cNvSpPr/>
            <p:nvPr/>
          </p:nvSpPr>
          <p:spPr>
            <a:xfrm>
              <a:off x="2712032" y="2678697"/>
              <a:ext cx="2579100" cy="178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24"/>
            <p:cNvSpPr txBox="1"/>
            <p:nvPr/>
          </p:nvSpPr>
          <p:spPr>
            <a:xfrm>
              <a:off x="4320474" y="-9"/>
              <a:ext cx="5607900" cy="178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t" bIns="113775" lIns="113775" spcFirstLastPara="1" rIns="113775" wrap="square" tIns="113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1" lang="fr-FR" sz="1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Accompagner la prise de décision</a:t>
              </a:r>
              <a:endParaRPr b="0" i="0" sz="1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Quels critères d’arbitrage entre les modalités de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None/>
              </a:pPr>
              <a:r>
                <a:rPr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financement de l’organisation ?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Optimiser la trésorerie, une nécessité ?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L’affectation du résultat, un choix qui engage l’avenir?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Qu’apporte l’analyse des coûts à la prise de décision ?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4" name="Google Shape;304;p24"/>
            <p:cNvSpPr/>
            <p:nvPr/>
          </p:nvSpPr>
          <p:spPr>
            <a:xfrm>
              <a:off x="3778391" y="2009023"/>
              <a:ext cx="446400" cy="446400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38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24"/>
            <p:cNvSpPr txBox="1"/>
            <p:nvPr/>
          </p:nvSpPr>
          <p:spPr>
            <a:xfrm>
              <a:off x="2563374" y="2772871"/>
              <a:ext cx="3514200" cy="178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b" bIns="113775" lIns="113775" spcFirstLastPara="1" rIns="113775" wrap="square" tIns="113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1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Analyser la situation de l’entreprise</a:t>
              </a:r>
              <a:endParaRPr b="1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Mesurer la performance, des approches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multiples ?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Quelle structure financière pour assurer la pérennité de l’entreprise ?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b="0" i="0" lang="fr-FR" sz="15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Comment enrichir la relation-client grâce au numérique ? </a:t>
              </a:r>
              <a:endPara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6" name="Google Shape;306;p24"/>
            <p:cNvSpPr/>
            <p:nvPr/>
          </p:nvSpPr>
          <p:spPr>
            <a:xfrm>
              <a:off x="6486516" y="2009023"/>
              <a:ext cx="446400" cy="446400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38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5"/>
          <p:cNvSpPr txBox="1"/>
          <p:nvPr>
            <p:ph type="title"/>
          </p:nvPr>
        </p:nvSpPr>
        <p:spPr>
          <a:xfrm>
            <a:off x="457194" y="378446"/>
            <a:ext cx="8229600" cy="10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solidFill>
                  <a:schemeClr val="dk2"/>
                </a:solidFill>
              </a:rPr>
              <a:t>G</a:t>
            </a:r>
            <a:r>
              <a:rPr lang="fr-FR"/>
              <a:t>estion </a:t>
            </a:r>
            <a:r>
              <a:rPr lang="fr-FR">
                <a:solidFill>
                  <a:schemeClr val="dk2"/>
                </a:solidFill>
              </a:rPr>
              <a:t>F</a:t>
            </a:r>
            <a:r>
              <a:rPr lang="fr-FR"/>
              <a:t>inance</a:t>
            </a:r>
            <a:r>
              <a:rPr lang="fr-FR"/>
              <a:t>– Au programme</a:t>
            </a:r>
            <a:endParaRPr/>
          </a:p>
        </p:txBody>
      </p:sp>
      <p:sp>
        <p:nvSpPr>
          <p:cNvPr id="312" name="Google Shape;312;p25"/>
          <p:cNvSpPr txBox="1"/>
          <p:nvPr>
            <p:ph idx="12" type="sldNum"/>
          </p:nvPr>
        </p:nvSpPr>
        <p:spPr>
          <a:xfrm>
            <a:off x="8602663" y="6400800"/>
            <a:ext cx="420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313" name="Google Shape;313;p25"/>
          <p:cNvSpPr txBox="1"/>
          <p:nvPr/>
        </p:nvSpPr>
        <p:spPr>
          <a:xfrm>
            <a:off x="373075" y="1490700"/>
            <a:ext cx="8229600" cy="50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                    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SYSTÈME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D’INFORMATION COMPTABLE (SIC)           PGI                                 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DÉMATÉRIALISATION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                          COMPTE DE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RÉSULTAT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            BILAN   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CRÉANCE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         DETTE            ACTIF           PASSIF            CHARGE      PRODUIT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                                        JOURNAUX           GRAND LIVRE        BALANCE                                                        PARTIE DOUBLE              STOCKS			FLUX 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               CYCLE D’EXPLOITATION                 PROCESSUS D’INVESTISSEMENT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TVA                     LETTRAGE                   RAPPROCHEMENT BANCAIRE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INVENTAIRE                  COMPTES ANNUELS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                   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PROFITABILITÉ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                      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RENTABILITÉ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FRNG                              BFR                           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TRÉSORERIE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                   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INDÉPENDANCE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FINANCIÈRE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                 ANALYSE FONCTIONNELLE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FINANCEMENT INTERNE             FINANCEMENT EXTERNE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4572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BUDGET DE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TRÉSORERIE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          AFFECTATION DU RESULTAT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ANALYSE DES COÛTS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6"/>
          <p:cNvSpPr txBox="1"/>
          <p:nvPr>
            <p:ph type="title"/>
          </p:nvPr>
        </p:nvSpPr>
        <p:spPr>
          <a:xfrm>
            <a:off x="323528" y="764704"/>
            <a:ext cx="8893175" cy="72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rmAutofit fontScale="90000"/>
          </a:bodyPr>
          <a:lstStyle/>
          <a:p>
            <a:pPr indent="-762000" lvl="0" marL="762000" rtl="0" algn="l">
              <a:lnSpc>
                <a:spcPct val="8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300"/>
              <a:t>Pourquoi choisir ?</a:t>
            </a:r>
            <a:br>
              <a:rPr lang="fr-FR" sz="2800"/>
            </a:br>
            <a:r>
              <a:rPr lang="fr-FR" sz="2800">
                <a:solidFill>
                  <a:schemeClr val="dk2"/>
                </a:solidFill>
              </a:rPr>
              <a:t>🡪 Ressources Humaines et Communication</a:t>
            </a:r>
            <a:br>
              <a:rPr lang="fr-FR" sz="4000"/>
            </a:br>
            <a:endParaRPr sz="4000"/>
          </a:p>
        </p:txBody>
      </p:sp>
      <p:grpSp>
        <p:nvGrpSpPr>
          <p:cNvPr id="319" name="Google Shape;319;p26"/>
          <p:cNvGrpSpPr/>
          <p:nvPr/>
        </p:nvGrpSpPr>
        <p:grpSpPr>
          <a:xfrm>
            <a:off x="997652" y="1557392"/>
            <a:ext cx="6626807" cy="4491366"/>
            <a:chOff x="-635473" y="-213683"/>
            <a:chExt cx="6626807" cy="4491366"/>
          </a:xfrm>
        </p:grpSpPr>
        <p:sp>
          <p:nvSpPr>
            <p:cNvPr id="320" name="Google Shape;320;p26"/>
            <p:cNvSpPr/>
            <p:nvPr/>
          </p:nvSpPr>
          <p:spPr>
            <a:xfrm>
              <a:off x="939825" y="345910"/>
              <a:ext cx="2971800" cy="2972134"/>
            </a:xfrm>
            <a:prstGeom prst="ellipse">
              <a:avLst/>
            </a:prstGeom>
            <a:solidFill>
              <a:srgbClr val="D4B868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6"/>
            <p:cNvSpPr txBox="1"/>
            <p:nvPr/>
          </p:nvSpPr>
          <p:spPr>
            <a:xfrm>
              <a:off x="1375035" y="781169"/>
              <a:ext cx="2101380" cy="2101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4300" lIns="274300" spcFirstLastPara="1" rIns="274300" wrap="square" tIns="274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7200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RH et Co</a:t>
              </a:r>
              <a:endParaRPr b="1" sz="7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2" name="Google Shape;322;p26"/>
            <p:cNvSpPr/>
            <p:nvPr/>
          </p:nvSpPr>
          <p:spPr>
            <a:xfrm>
              <a:off x="2759429" y="123686"/>
              <a:ext cx="330403" cy="33054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26"/>
            <p:cNvSpPr/>
            <p:nvPr/>
          </p:nvSpPr>
          <p:spPr>
            <a:xfrm>
              <a:off x="1853616" y="3097217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26"/>
            <p:cNvSpPr/>
            <p:nvPr/>
          </p:nvSpPr>
          <p:spPr>
            <a:xfrm>
              <a:off x="4103040" y="1552124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26"/>
            <p:cNvSpPr/>
            <p:nvPr/>
          </p:nvSpPr>
          <p:spPr>
            <a:xfrm>
              <a:off x="2958211" y="3352071"/>
              <a:ext cx="330403" cy="33054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26"/>
            <p:cNvSpPr/>
            <p:nvPr/>
          </p:nvSpPr>
          <p:spPr>
            <a:xfrm>
              <a:off x="3119468" y="1131800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26"/>
            <p:cNvSpPr/>
            <p:nvPr/>
          </p:nvSpPr>
          <p:spPr>
            <a:xfrm>
              <a:off x="1166596" y="2050720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26"/>
            <p:cNvSpPr/>
            <p:nvPr/>
          </p:nvSpPr>
          <p:spPr>
            <a:xfrm>
              <a:off x="-635473" y="290372"/>
              <a:ext cx="2500764" cy="239191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26"/>
            <p:cNvSpPr txBox="1"/>
            <p:nvPr/>
          </p:nvSpPr>
          <p:spPr>
            <a:xfrm>
              <a:off x="-269245" y="640659"/>
              <a:ext cx="1768308" cy="16913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6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S’intéresser au </a:t>
              </a:r>
              <a:r>
                <a:rPr b="1" lang="fr-FR" sz="16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droit du travail </a:t>
              </a:r>
              <a:r>
                <a:rPr lang="fr-FR" sz="16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et à la </a:t>
              </a:r>
              <a:r>
                <a:rPr lang="fr-FR" sz="16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réglementation</a:t>
              </a:r>
              <a:r>
                <a:rPr lang="fr-FR" sz="16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générale des relations de travail </a:t>
              </a:r>
              <a:endParaRPr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0" name="Google Shape;330;p26"/>
            <p:cNvSpPr/>
            <p:nvPr/>
          </p:nvSpPr>
          <p:spPr>
            <a:xfrm>
              <a:off x="1751316" y="51680"/>
              <a:ext cx="330403" cy="33054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26"/>
            <p:cNvSpPr/>
            <p:nvPr/>
          </p:nvSpPr>
          <p:spPr>
            <a:xfrm>
              <a:off x="124790" y="2444459"/>
              <a:ext cx="597408" cy="597551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26"/>
            <p:cNvSpPr/>
            <p:nvPr/>
          </p:nvSpPr>
          <p:spPr>
            <a:xfrm>
              <a:off x="3650962" y="-213683"/>
              <a:ext cx="2340372" cy="2263251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26"/>
            <p:cNvSpPr txBox="1"/>
            <p:nvPr/>
          </p:nvSpPr>
          <p:spPr>
            <a:xfrm>
              <a:off x="3993702" y="117762"/>
              <a:ext cx="1654892" cy="1600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6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Apprécier la </a:t>
              </a:r>
              <a:r>
                <a:rPr b="1" lang="fr-FR" sz="16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communication écrite et orale</a:t>
              </a:r>
              <a:r>
                <a:rPr lang="fr-FR" sz="16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liée aux organisations</a:t>
              </a:r>
              <a:endParaRPr/>
            </a:p>
          </p:txBody>
        </p:sp>
        <p:sp>
          <p:nvSpPr>
            <p:cNvPr id="334" name="Google Shape;334;p26"/>
            <p:cNvSpPr/>
            <p:nvPr/>
          </p:nvSpPr>
          <p:spPr>
            <a:xfrm>
              <a:off x="3677539" y="1147969"/>
              <a:ext cx="330403" cy="33054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26"/>
            <p:cNvSpPr/>
            <p:nvPr/>
          </p:nvSpPr>
          <p:spPr>
            <a:xfrm>
              <a:off x="-102590" y="3155549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26"/>
            <p:cNvSpPr/>
            <p:nvPr/>
          </p:nvSpPr>
          <p:spPr>
            <a:xfrm>
              <a:off x="2183903" y="3256135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26"/>
            <p:cNvSpPr/>
            <p:nvPr/>
          </p:nvSpPr>
          <p:spPr>
            <a:xfrm>
              <a:off x="3192020" y="1734465"/>
              <a:ext cx="2684354" cy="2543218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6"/>
            <p:cNvSpPr txBox="1"/>
            <p:nvPr/>
          </p:nvSpPr>
          <p:spPr>
            <a:xfrm>
              <a:off x="3585135" y="2106911"/>
              <a:ext cx="1898124" cy="17983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600">
                  <a:solidFill>
                    <a:srgbClr val="D4B86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Avoir le goût d’étudier les </a:t>
              </a:r>
              <a:r>
                <a:rPr b="1" lang="fr-FR" sz="1600">
                  <a:solidFill>
                    <a:srgbClr val="D4B86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fonctionnements humains </a:t>
              </a:r>
              <a:r>
                <a:rPr lang="fr-FR" sz="1600">
                  <a:solidFill>
                    <a:srgbClr val="D4B86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dans les organisations à travers les tensions qui s’exercent entre l’individu et le collectif</a:t>
              </a:r>
              <a:endParaRPr/>
            </a:p>
          </p:txBody>
        </p:sp>
        <p:sp>
          <p:nvSpPr>
            <p:cNvPr id="339" name="Google Shape;339;p26"/>
            <p:cNvSpPr/>
            <p:nvPr/>
          </p:nvSpPr>
          <p:spPr>
            <a:xfrm>
              <a:off x="5496272" y="1887985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7"/>
          <p:cNvSpPr txBox="1"/>
          <p:nvPr>
            <p:ph type="title"/>
          </p:nvPr>
        </p:nvSpPr>
        <p:spPr>
          <a:xfrm>
            <a:off x="457200" y="685800"/>
            <a:ext cx="8229600" cy="103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solidFill>
                  <a:schemeClr val="dk2"/>
                </a:solidFill>
              </a:rPr>
              <a:t>R</a:t>
            </a:r>
            <a:r>
              <a:rPr lang="fr-FR"/>
              <a:t>essources </a:t>
            </a:r>
            <a:r>
              <a:rPr lang="fr-FR">
                <a:solidFill>
                  <a:schemeClr val="dk2"/>
                </a:solidFill>
              </a:rPr>
              <a:t>H</a:t>
            </a:r>
            <a:r>
              <a:rPr lang="fr-FR"/>
              <a:t>umaines et </a:t>
            </a:r>
            <a:r>
              <a:rPr lang="fr-FR">
                <a:solidFill>
                  <a:schemeClr val="dk2"/>
                </a:solidFill>
              </a:rPr>
              <a:t>C</a:t>
            </a:r>
            <a:r>
              <a:rPr lang="fr-FR"/>
              <a:t>ommunication : Au programme</a:t>
            </a:r>
            <a:endParaRPr/>
          </a:p>
        </p:txBody>
      </p:sp>
      <p:sp>
        <p:nvSpPr>
          <p:cNvPr id="345" name="Google Shape;345;p27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346" name="Google Shape;346;p27"/>
          <p:cNvSpPr/>
          <p:nvPr/>
        </p:nvSpPr>
        <p:spPr>
          <a:xfrm>
            <a:off x="144016" y="3112164"/>
            <a:ext cx="9252520" cy="1785798"/>
          </a:xfrm>
          <a:prstGeom prst="notched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A99192"/>
              </a:gs>
              <a:gs pos="80000">
                <a:srgbClr val="DFBFC0"/>
              </a:gs>
              <a:gs pos="100000">
                <a:srgbClr val="E1BFC0"/>
              </a:gs>
            </a:gsLst>
            <a:lin ang="162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7"/>
          <p:cNvSpPr/>
          <p:nvPr/>
        </p:nvSpPr>
        <p:spPr>
          <a:xfrm>
            <a:off x="148183" y="1772816"/>
            <a:ext cx="2004562" cy="1785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7"/>
          <p:cNvSpPr txBox="1"/>
          <p:nvPr/>
        </p:nvSpPr>
        <p:spPr>
          <a:xfrm>
            <a:off x="148175" y="1772825"/>
            <a:ext cx="3776100" cy="1785900"/>
          </a:xfrm>
          <a:prstGeom prst="rect">
            <a:avLst/>
          </a:prstGeom>
          <a:noFill/>
          <a:ln>
            <a:noFill/>
          </a:ln>
        </p:spPr>
        <p:txBody>
          <a:bodyPr anchorCtr="1" anchor="b" bIns="85325" lIns="85325" spcFirstLastPara="1" rIns="85325" wrap="square" tIns="853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Thème 2 :Satisfaction</a:t>
            </a:r>
            <a:r>
              <a:rPr b="1" lang="fr-FR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 Motivation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1" marL="5715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Les obligations en matière de santé et sécurité au travail constituent-elles des atouts pour l’organisation?</a:t>
            </a:r>
            <a:r>
              <a:rPr b="0" i="0" lang="fr-FR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0" i="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1" marL="57150" marR="0" rtl="0" algn="l">
              <a:lnSpc>
                <a:spcPct val="9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fr-FR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recherche du mieux vivre au travail est-elle compatible avec les objectifs de performance ?</a:t>
            </a:r>
            <a:endParaRPr b="0" i="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1" marL="57150" marR="0" rtl="0" algn="l">
              <a:lnSpc>
                <a:spcPct val="9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</a:t>
            </a:r>
            <a:r>
              <a:rPr b="0" i="0" lang="fr-FR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rémunération suffit-elle à la reconnaissance et à la </a:t>
            </a: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valorisation </a:t>
            </a:r>
            <a:r>
              <a:rPr b="0" i="0" lang="fr-FR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l’individu au travail ?</a:t>
            </a:r>
            <a:endParaRPr b="0" i="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marR="0" rtl="0" algn="l">
              <a:lnSpc>
                <a:spcPct val="90000"/>
              </a:lnSpc>
              <a:spcBef>
                <a:spcPts val="135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9" name="Google Shape;349;p27"/>
          <p:cNvSpPr/>
          <p:nvPr/>
        </p:nvSpPr>
        <p:spPr>
          <a:xfrm>
            <a:off x="927239" y="3781839"/>
            <a:ext cx="446449" cy="446449"/>
          </a:xfrm>
          <a:prstGeom prst="ellipse">
            <a:avLst/>
          </a:prstGeom>
          <a:gradFill>
            <a:gsLst>
              <a:gs pos="0">
                <a:srgbClr val="960004"/>
              </a:gs>
              <a:gs pos="80000">
                <a:srgbClr val="C60007"/>
              </a:gs>
              <a:gs pos="100000">
                <a:srgbClr val="CB0004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7"/>
          <p:cNvSpPr/>
          <p:nvPr/>
        </p:nvSpPr>
        <p:spPr>
          <a:xfrm>
            <a:off x="2252973" y="4451513"/>
            <a:ext cx="2004562" cy="1785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7"/>
          <p:cNvSpPr txBox="1"/>
          <p:nvPr/>
        </p:nvSpPr>
        <p:spPr>
          <a:xfrm>
            <a:off x="2152750" y="4451525"/>
            <a:ext cx="4025400" cy="1949400"/>
          </a:xfrm>
          <a:prstGeom prst="rect">
            <a:avLst/>
          </a:prstGeom>
          <a:noFill/>
          <a:ln>
            <a:noFill/>
          </a:ln>
        </p:spPr>
        <p:txBody>
          <a:bodyPr anchorCtr="1" anchor="t" bIns="85325" lIns="85325" spcFirstLastPara="1" rIns="85325" wrap="square" tIns="853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Thème 1 </a:t>
            </a:r>
            <a:r>
              <a:rPr b="1" lang="fr-FR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Compétences 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1" marL="5715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 recrutement suffit-il pour répondre</a:t>
            </a:r>
            <a:r>
              <a:rPr b="0" i="0" lang="fr-FR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aux besoins </a:t>
            </a: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compétences de l’organisation ? (besoins en recrutement et évolution des relations de travail)</a:t>
            </a:r>
            <a:endParaRPr b="0" i="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1" marL="57150" marR="0" rtl="0" algn="l">
              <a:lnSpc>
                <a:spcPct val="9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fr-FR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Peut-on évaluer les Ressources Humaines ?</a:t>
            </a:r>
            <a:endParaRPr b="0" i="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1" marL="57150" marR="0" rtl="0" algn="l">
              <a:lnSpc>
                <a:spcPct val="9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La gestion des compétences et des talents permet-elle de garantir l’employabilité des individus ? (développement des compétences et mobilité)</a:t>
            </a:r>
            <a:endParaRPr b="0" i="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2" name="Google Shape;352;p27"/>
          <p:cNvSpPr/>
          <p:nvPr/>
        </p:nvSpPr>
        <p:spPr>
          <a:xfrm>
            <a:off x="3646355" y="3781889"/>
            <a:ext cx="446400" cy="446400"/>
          </a:xfrm>
          <a:prstGeom prst="ellipse">
            <a:avLst/>
          </a:prstGeom>
          <a:gradFill>
            <a:gsLst>
              <a:gs pos="0">
                <a:srgbClr val="960004"/>
              </a:gs>
              <a:gs pos="80000">
                <a:srgbClr val="C60007"/>
              </a:gs>
              <a:gs pos="100000">
                <a:srgbClr val="CB0004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27"/>
          <p:cNvSpPr/>
          <p:nvPr/>
        </p:nvSpPr>
        <p:spPr>
          <a:xfrm>
            <a:off x="4357764" y="1772816"/>
            <a:ext cx="2004562" cy="1785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27"/>
          <p:cNvSpPr txBox="1"/>
          <p:nvPr/>
        </p:nvSpPr>
        <p:spPr>
          <a:xfrm>
            <a:off x="4972600" y="1643100"/>
            <a:ext cx="3575400" cy="1785900"/>
          </a:xfrm>
          <a:prstGeom prst="rect">
            <a:avLst/>
          </a:prstGeom>
          <a:noFill/>
          <a:ln>
            <a:noFill/>
          </a:ln>
        </p:spPr>
        <p:txBody>
          <a:bodyPr anchorCtr="1" anchor="b" bIns="85325" lIns="85325" spcFirstLastPara="1" rIns="85325" wrap="square" tIns="853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Thème 3: </a:t>
            </a:r>
            <a:r>
              <a:rPr b="1" lang="fr-FR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Cohésion</a:t>
            </a:r>
            <a:endParaRPr b="1"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1" marL="5715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Les tensions professionnelles peuvent-elles renforcer l</a:t>
            </a:r>
            <a:r>
              <a:rPr b="0" i="0" lang="fr-FR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cohésion ?</a:t>
            </a:r>
            <a:endParaRPr b="0" i="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1" marL="57150" marR="0" rtl="0" algn="l">
              <a:lnSpc>
                <a:spcPct val="9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fr-FR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communication facteur de</a:t>
            </a:r>
            <a:r>
              <a:rPr b="0" i="0" lang="fr-FR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cohésion et de performance ?</a:t>
            </a:r>
            <a:endParaRPr b="0" i="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1" marL="57150" marR="0" rtl="0" algn="l">
              <a:lnSpc>
                <a:spcPct val="9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fr-FR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dialogue social </a:t>
            </a: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peut-</a:t>
            </a:r>
            <a:r>
              <a:rPr b="0" i="0" lang="fr-FR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</a:t>
            </a:r>
            <a:r>
              <a:rPr lang="fr-F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renforcer </a:t>
            </a:r>
            <a:r>
              <a:rPr b="0" i="0" lang="fr-FR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cohésion de l’organisation ?</a:t>
            </a:r>
            <a:endParaRPr b="0" i="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5" name="Google Shape;355;p27"/>
          <p:cNvSpPr/>
          <p:nvPr/>
        </p:nvSpPr>
        <p:spPr>
          <a:xfrm>
            <a:off x="6256220" y="3717052"/>
            <a:ext cx="446400" cy="446400"/>
          </a:xfrm>
          <a:prstGeom prst="ellipse">
            <a:avLst/>
          </a:prstGeom>
          <a:gradFill>
            <a:gsLst>
              <a:gs pos="0">
                <a:srgbClr val="960004"/>
              </a:gs>
              <a:gs pos="80000">
                <a:srgbClr val="C60007"/>
              </a:gs>
              <a:gs pos="100000">
                <a:srgbClr val="CB0004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27"/>
          <p:cNvSpPr/>
          <p:nvPr/>
        </p:nvSpPr>
        <p:spPr>
          <a:xfrm>
            <a:off x="6462554" y="4451513"/>
            <a:ext cx="2004562" cy="1785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7"/>
          <p:cNvSpPr txBox="1"/>
          <p:nvPr/>
        </p:nvSpPr>
        <p:spPr>
          <a:xfrm>
            <a:off x="6177925" y="4451500"/>
            <a:ext cx="2144400" cy="1785900"/>
          </a:xfrm>
          <a:prstGeom prst="rect">
            <a:avLst/>
          </a:prstGeom>
          <a:noFill/>
          <a:ln>
            <a:noFill/>
          </a:ln>
        </p:spPr>
        <p:txBody>
          <a:bodyPr anchorCtr="1" anchor="t" bIns="85325" lIns="85325" spcFirstLastPara="1" rIns="85325" wrap="square" tIns="85325">
            <a:noAutofit/>
          </a:bodyPr>
          <a:lstStyle/>
          <a:p>
            <a:pPr indent="-69850" lvl="1" marL="57150" marR="0" rtl="0" algn="l">
              <a:lnSpc>
                <a:spcPct val="9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•"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8"/>
          <p:cNvSpPr txBox="1"/>
          <p:nvPr>
            <p:ph type="title"/>
          </p:nvPr>
        </p:nvSpPr>
        <p:spPr>
          <a:xfrm>
            <a:off x="457194" y="378446"/>
            <a:ext cx="8229600" cy="10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solidFill>
                  <a:schemeClr val="dk2"/>
                </a:solidFill>
              </a:rPr>
              <a:t>RHC </a:t>
            </a:r>
            <a:r>
              <a:rPr lang="fr-FR">
                <a:solidFill>
                  <a:schemeClr val="dk2"/>
                </a:solidFill>
              </a:rPr>
              <a:t> </a:t>
            </a:r>
            <a:r>
              <a:rPr lang="fr-FR"/>
              <a:t>– </a:t>
            </a:r>
            <a:r>
              <a:rPr lang="fr-FR">
                <a:solidFill>
                  <a:srgbClr val="002E73"/>
                </a:solidFill>
              </a:rPr>
              <a:t>Au programme</a:t>
            </a:r>
            <a:endParaRPr>
              <a:solidFill>
                <a:srgbClr val="002E73"/>
              </a:solidFill>
            </a:endParaRPr>
          </a:p>
        </p:txBody>
      </p:sp>
      <p:sp>
        <p:nvSpPr>
          <p:cNvPr id="363" name="Google Shape;363;p28"/>
          <p:cNvSpPr txBox="1"/>
          <p:nvPr>
            <p:ph idx="12" type="sldNum"/>
          </p:nvPr>
        </p:nvSpPr>
        <p:spPr>
          <a:xfrm>
            <a:off x="8602663" y="6400800"/>
            <a:ext cx="420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364" name="Google Shape;364;p28"/>
          <p:cNvSpPr txBox="1"/>
          <p:nvPr/>
        </p:nvSpPr>
        <p:spPr>
          <a:xfrm>
            <a:off x="457200" y="1250025"/>
            <a:ext cx="8229600" cy="4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RECRUTEMENT                 GESTION DES COMPETENCES      EVALUATION  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EMPLOYABILITE     RSE        MOTIVATION 		  SANTE AU TRAVAIL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CONDITION DE TRAVAIL       PERFORMANCE      REMUNERATION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CONFLITS 			COHESION 		DIALOGUE SOCIAL         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LINKEDIN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SOFT SKILLS           GPEC              POTENTIEL    PREVENTION   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ORGANISATION        CPF                     ERGONOMIE     35 H     TABLEAU DE BORD CHARGES SOCIALES                   AVANTAGES EN NATURE      DIALOGUE    CONVENTIONS COLLECTIVES …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9"/>
          <p:cNvSpPr txBox="1"/>
          <p:nvPr>
            <p:ph type="title"/>
          </p:nvPr>
        </p:nvSpPr>
        <p:spPr>
          <a:xfrm>
            <a:off x="323528" y="764704"/>
            <a:ext cx="8893175" cy="72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rmAutofit fontScale="90000"/>
          </a:bodyPr>
          <a:lstStyle/>
          <a:p>
            <a:pPr indent="-762000" lvl="0" marL="762000" rtl="0" algn="l">
              <a:lnSpc>
                <a:spcPct val="8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300"/>
              <a:t>Pourquoi choisir ?</a:t>
            </a:r>
            <a:br>
              <a:rPr lang="fr-FR" sz="2800"/>
            </a:br>
            <a:r>
              <a:rPr lang="fr-FR" sz="2800">
                <a:solidFill>
                  <a:schemeClr val="dk2"/>
                </a:solidFill>
              </a:rPr>
              <a:t>🡪 Mercatique</a:t>
            </a:r>
            <a:br>
              <a:rPr lang="fr-FR" sz="4000"/>
            </a:br>
            <a:endParaRPr sz="4000"/>
          </a:p>
        </p:txBody>
      </p:sp>
      <p:grpSp>
        <p:nvGrpSpPr>
          <p:cNvPr id="370" name="Google Shape;370;p29"/>
          <p:cNvGrpSpPr/>
          <p:nvPr/>
        </p:nvGrpSpPr>
        <p:grpSpPr>
          <a:xfrm>
            <a:off x="933205" y="1326880"/>
            <a:ext cx="7439249" cy="4695245"/>
            <a:chOff x="-536120" y="-107487"/>
            <a:chExt cx="7439249" cy="4695245"/>
          </a:xfrm>
        </p:grpSpPr>
        <p:sp>
          <p:nvSpPr>
            <p:cNvPr id="371" name="Google Shape;371;p29"/>
            <p:cNvSpPr/>
            <p:nvPr/>
          </p:nvSpPr>
          <p:spPr>
            <a:xfrm>
              <a:off x="979203" y="161087"/>
              <a:ext cx="3849435" cy="4003113"/>
            </a:xfrm>
            <a:prstGeom prst="ellipse">
              <a:avLst/>
            </a:prstGeom>
            <a:solidFill>
              <a:srgbClr val="66481C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29"/>
            <p:cNvSpPr txBox="1"/>
            <p:nvPr/>
          </p:nvSpPr>
          <p:spPr>
            <a:xfrm>
              <a:off x="1542940" y="747329"/>
              <a:ext cx="2721961" cy="28306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36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Mercatique</a:t>
              </a:r>
              <a:endParaRPr b="1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3" name="Google Shape;373;p29"/>
            <p:cNvSpPr/>
            <p:nvPr/>
          </p:nvSpPr>
          <p:spPr>
            <a:xfrm>
              <a:off x="3271805" y="279374"/>
              <a:ext cx="364246" cy="364403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29"/>
            <p:cNvSpPr/>
            <p:nvPr/>
          </p:nvSpPr>
          <p:spPr>
            <a:xfrm>
              <a:off x="2273211" y="3557482"/>
              <a:ext cx="264112" cy="26411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29"/>
            <p:cNvSpPr/>
            <p:nvPr/>
          </p:nvSpPr>
          <p:spPr>
            <a:xfrm>
              <a:off x="4753041" y="1854126"/>
              <a:ext cx="264112" cy="26411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29"/>
            <p:cNvSpPr/>
            <p:nvPr/>
          </p:nvSpPr>
          <p:spPr>
            <a:xfrm>
              <a:off x="3490949" y="3838440"/>
              <a:ext cx="364246" cy="364403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29"/>
            <p:cNvSpPr/>
            <p:nvPr/>
          </p:nvSpPr>
          <p:spPr>
            <a:xfrm>
              <a:off x="3668723" y="1390748"/>
              <a:ext cx="264112" cy="26411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29"/>
            <p:cNvSpPr/>
            <p:nvPr/>
          </p:nvSpPr>
          <p:spPr>
            <a:xfrm>
              <a:off x="1515821" y="2403793"/>
              <a:ext cx="264112" cy="26411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29"/>
            <p:cNvSpPr/>
            <p:nvPr/>
          </p:nvSpPr>
          <p:spPr>
            <a:xfrm>
              <a:off x="-536120" y="0"/>
              <a:ext cx="2887500" cy="2349300"/>
            </a:xfrm>
            <a:prstGeom prst="ellipse">
              <a:avLst/>
            </a:prstGeom>
            <a:solidFill>
              <a:srgbClr val="D4B868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29"/>
            <p:cNvSpPr txBox="1"/>
            <p:nvPr/>
          </p:nvSpPr>
          <p:spPr>
            <a:xfrm>
              <a:off x="-113257" y="344054"/>
              <a:ext cx="2041764" cy="1661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000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Avoir le goût d’anticiper le </a:t>
              </a:r>
              <a:r>
                <a:rPr b="1" lang="fr-FR" sz="2000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comportement des consommateurs</a:t>
              </a:r>
              <a:endParaRPr sz="1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1" name="Google Shape;381;p29"/>
            <p:cNvSpPr/>
            <p:nvPr/>
          </p:nvSpPr>
          <p:spPr>
            <a:xfrm>
              <a:off x="2767161" y="904457"/>
              <a:ext cx="364246" cy="364403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29"/>
            <p:cNvSpPr/>
            <p:nvPr/>
          </p:nvSpPr>
          <p:spPr>
            <a:xfrm>
              <a:off x="367303" y="2837862"/>
              <a:ext cx="658599" cy="658758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29"/>
            <p:cNvSpPr/>
            <p:nvPr/>
          </p:nvSpPr>
          <p:spPr>
            <a:xfrm>
              <a:off x="4186280" y="-107487"/>
              <a:ext cx="2716849" cy="2524944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29"/>
            <p:cNvSpPr txBox="1"/>
            <p:nvPr/>
          </p:nvSpPr>
          <p:spPr>
            <a:xfrm>
              <a:off x="4584153" y="262282"/>
              <a:ext cx="1921103" cy="1785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Vouloir </a:t>
              </a:r>
              <a:r>
                <a:rPr b="1" lang="fr-FR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étudier un marché</a:t>
              </a:r>
              <a:r>
                <a:rPr lang="fr-FR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: offre et demande, prix, impacts sociétaux</a:t>
              </a:r>
              <a:endParaRPr/>
            </a:p>
          </p:txBody>
        </p:sp>
        <p:sp>
          <p:nvSpPr>
            <p:cNvPr id="385" name="Google Shape;385;p29"/>
            <p:cNvSpPr/>
            <p:nvPr/>
          </p:nvSpPr>
          <p:spPr>
            <a:xfrm>
              <a:off x="4173506" y="409912"/>
              <a:ext cx="364246" cy="364403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29"/>
            <p:cNvSpPr/>
            <p:nvPr/>
          </p:nvSpPr>
          <p:spPr>
            <a:xfrm>
              <a:off x="116632" y="3621788"/>
              <a:ext cx="264112" cy="26411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29"/>
            <p:cNvSpPr/>
            <p:nvPr/>
          </p:nvSpPr>
          <p:spPr>
            <a:xfrm>
              <a:off x="2748343" y="3245902"/>
              <a:ext cx="264112" cy="26411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29"/>
            <p:cNvSpPr/>
            <p:nvPr/>
          </p:nvSpPr>
          <p:spPr>
            <a:xfrm>
              <a:off x="3250171" y="2326247"/>
              <a:ext cx="2170962" cy="2261511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29"/>
            <p:cNvSpPr txBox="1"/>
            <p:nvPr/>
          </p:nvSpPr>
          <p:spPr>
            <a:xfrm>
              <a:off x="3568101" y="2657438"/>
              <a:ext cx="1535102" cy="15991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700">
                  <a:solidFill>
                    <a:srgbClr val="D4B86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Souhaiter mieux comprendre le rôle de chaque acteur du marché</a:t>
              </a:r>
              <a:endParaRPr/>
            </a:p>
          </p:txBody>
        </p:sp>
        <p:sp>
          <p:nvSpPr>
            <p:cNvPr id="390" name="Google Shape;390;p29"/>
            <p:cNvSpPr/>
            <p:nvPr/>
          </p:nvSpPr>
          <p:spPr>
            <a:xfrm>
              <a:off x="5129384" y="2744464"/>
              <a:ext cx="264112" cy="26411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1" name="Google Shape;391;p29"/>
          <p:cNvSpPr txBox="1"/>
          <p:nvPr/>
        </p:nvSpPr>
        <p:spPr>
          <a:xfrm>
            <a:off x="579700" y="4167300"/>
            <a:ext cx="630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0"/>
          <p:cNvSpPr txBox="1"/>
          <p:nvPr>
            <p:ph type="title"/>
          </p:nvPr>
        </p:nvSpPr>
        <p:spPr>
          <a:xfrm>
            <a:off x="457200" y="685800"/>
            <a:ext cx="8229600" cy="103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solidFill>
                  <a:schemeClr val="dk2"/>
                </a:solidFill>
              </a:rPr>
              <a:t>M</a:t>
            </a:r>
            <a:r>
              <a:rPr lang="fr-FR"/>
              <a:t>ercatique : Au programme</a:t>
            </a:r>
            <a:endParaRPr/>
          </a:p>
        </p:txBody>
      </p:sp>
      <p:sp>
        <p:nvSpPr>
          <p:cNvPr id="397" name="Google Shape;397;p30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398" name="Google Shape;398;p30"/>
          <p:cNvGrpSpPr/>
          <p:nvPr/>
        </p:nvGrpSpPr>
        <p:grpSpPr>
          <a:xfrm>
            <a:off x="251520" y="1484775"/>
            <a:ext cx="8892480" cy="4464600"/>
            <a:chOff x="0" y="-9"/>
            <a:chExt cx="8892480" cy="4464600"/>
          </a:xfrm>
        </p:grpSpPr>
        <p:sp>
          <p:nvSpPr>
            <p:cNvPr id="399" name="Google Shape;399;p30"/>
            <p:cNvSpPr/>
            <p:nvPr/>
          </p:nvSpPr>
          <p:spPr>
            <a:xfrm>
              <a:off x="0" y="1339348"/>
              <a:ext cx="8892480" cy="1785798"/>
            </a:xfrm>
            <a:prstGeom prst="notched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99192"/>
                </a:gs>
                <a:gs pos="80000">
                  <a:srgbClr val="DFBFC0"/>
                </a:gs>
                <a:gs pos="100000">
                  <a:srgbClr val="E1BFC0"/>
                </a:gs>
              </a:gsLst>
              <a:lin ang="162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30"/>
            <p:cNvSpPr/>
            <p:nvPr/>
          </p:nvSpPr>
          <p:spPr>
            <a:xfrm>
              <a:off x="3907" y="0"/>
              <a:ext cx="2579166" cy="17857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30"/>
            <p:cNvSpPr txBox="1"/>
            <p:nvPr/>
          </p:nvSpPr>
          <p:spPr>
            <a:xfrm>
              <a:off x="3905" y="-9"/>
              <a:ext cx="3054600" cy="178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b" bIns="113775" lIns="113775" spcFirstLastPara="1" rIns="113775" wrap="square" tIns="113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1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LA </a:t>
              </a:r>
              <a:r>
                <a:rPr b="1" lang="fr-FR" sz="1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DÉFINITION</a:t>
              </a:r>
              <a:r>
                <a:rPr b="1" lang="fr-FR" sz="1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DE L’OFFRE</a:t>
              </a:r>
              <a:endParaRPr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b="0" i="0" lang="fr-FR" sz="15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La personnalisation de l’offre est-elle incontournable ?</a:t>
              </a:r>
              <a:endPara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b="0" i="0" lang="fr-FR" sz="15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Toute consommation crée-t-elle de l’expérience?</a:t>
              </a:r>
              <a:endPara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2" name="Google Shape;402;p30"/>
            <p:cNvSpPr/>
            <p:nvPr/>
          </p:nvSpPr>
          <p:spPr>
            <a:xfrm>
              <a:off x="1070266" y="2009023"/>
              <a:ext cx="446449" cy="446449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30"/>
            <p:cNvSpPr/>
            <p:nvPr/>
          </p:nvSpPr>
          <p:spPr>
            <a:xfrm>
              <a:off x="2712032" y="2678697"/>
              <a:ext cx="2579166" cy="17857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30"/>
            <p:cNvSpPr txBox="1"/>
            <p:nvPr/>
          </p:nvSpPr>
          <p:spPr>
            <a:xfrm>
              <a:off x="2030305" y="2678691"/>
              <a:ext cx="4456200" cy="178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t" bIns="113775" lIns="113775" spcFirstLastPara="1" rIns="113775" wrap="square" tIns="113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17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LA DISTRIBUTION DE L’OFFRE</a:t>
              </a:r>
              <a:endParaRPr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b="0" i="0" lang="fr-FR" sz="15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Le prix : entre raison et illusion ?</a:t>
              </a:r>
              <a:endPara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b="0" i="0" lang="fr-FR" sz="15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Peut</a:t>
              </a:r>
              <a:r>
                <a:rPr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</a:t>
              </a:r>
              <a:r>
                <a:rPr b="0" i="0" lang="fr-FR" sz="15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on se passer d’intermédiaires  lors de la distribution ?</a:t>
              </a:r>
              <a:endPara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b="0" i="0" lang="fr-FR" sz="15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Le consommateur dicte-t-il les choix de distribution ? </a:t>
              </a:r>
              <a:endPara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b="0" i="0" lang="fr-FR" sz="15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Les technologies numériques, une autre manière de penser la distribution ?</a:t>
              </a:r>
              <a:endPara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5" name="Google Shape;405;p30"/>
            <p:cNvSpPr/>
            <p:nvPr/>
          </p:nvSpPr>
          <p:spPr>
            <a:xfrm>
              <a:off x="3778391" y="2009023"/>
              <a:ext cx="446449" cy="446449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30"/>
            <p:cNvSpPr/>
            <p:nvPr/>
          </p:nvSpPr>
          <p:spPr>
            <a:xfrm>
              <a:off x="5420157" y="0"/>
              <a:ext cx="2579166" cy="17857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30"/>
            <p:cNvSpPr txBox="1"/>
            <p:nvPr/>
          </p:nvSpPr>
          <p:spPr>
            <a:xfrm>
              <a:off x="5039305" y="-9"/>
              <a:ext cx="3054600" cy="178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b" bIns="113775" lIns="113775" spcFirstLastPara="1" rIns="113775" wrap="square" tIns="113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LA COMMUNICATION DE L’OFFRE</a:t>
              </a:r>
              <a:endParaRPr b="1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b="0" i="0" lang="fr-FR" sz="15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Communiquer : quelle visibilité et quels médias pour valoriser l’offre ?</a:t>
              </a:r>
              <a:endPara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333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Times New Roman"/>
                <a:buChar char="•"/>
              </a:pPr>
              <a:r>
                <a:rPr b="0" i="0" lang="fr-FR" sz="15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Comment enrichir la relation-client grâce au numérique ? </a:t>
              </a:r>
              <a:endPara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8" name="Google Shape;408;p30"/>
            <p:cNvSpPr/>
            <p:nvPr/>
          </p:nvSpPr>
          <p:spPr>
            <a:xfrm>
              <a:off x="6486516" y="2009023"/>
              <a:ext cx="446449" cy="446449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1"/>
          <p:cNvSpPr txBox="1"/>
          <p:nvPr>
            <p:ph type="title"/>
          </p:nvPr>
        </p:nvSpPr>
        <p:spPr>
          <a:xfrm>
            <a:off x="457194" y="378446"/>
            <a:ext cx="8229600" cy="10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solidFill>
                  <a:schemeClr val="dk2"/>
                </a:solidFill>
              </a:rPr>
              <a:t>M</a:t>
            </a:r>
            <a:r>
              <a:rPr lang="fr-FR">
                <a:solidFill>
                  <a:srgbClr val="002E73"/>
                </a:solidFill>
              </a:rPr>
              <a:t>ercatique</a:t>
            </a:r>
            <a:r>
              <a:rPr lang="fr-FR">
                <a:solidFill>
                  <a:schemeClr val="dk2"/>
                </a:solidFill>
              </a:rPr>
              <a:t> </a:t>
            </a:r>
            <a:r>
              <a:rPr lang="fr-FR"/>
              <a:t>– </a:t>
            </a:r>
            <a:r>
              <a:rPr lang="fr-FR">
                <a:solidFill>
                  <a:srgbClr val="002E73"/>
                </a:solidFill>
              </a:rPr>
              <a:t>Au programme</a:t>
            </a:r>
            <a:endParaRPr>
              <a:solidFill>
                <a:srgbClr val="002E73"/>
              </a:solidFill>
            </a:endParaRPr>
          </a:p>
        </p:txBody>
      </p:sp>
      <p:sp>
        <p:nvSpPr>
          <p:cNvPr id="414" name="Google Shape;414;p31"/>
          <p:cNvSpPr txBox="1"/>
          <p:nvPr>
            <p:ph idx="12" type="sldNum"/>
          </p:nvPr>
        </p:nvSpPr>
        <p:spPr>
          <a:xfrm>
            <a:off x="8602663" y="6400800"/>
            <a:ext cx="420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415" name="Google Shape;415;p31"/>
          <p:cNvSpPr txBox="1"/>
          <p:nvPr/>
        </p:nvSpPr>
        <p:spPr>
          <a:xfrm>
            <a:off x="457200" y="1250025"/>
            <a:ext cx="8229600" cy="47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CONSOMMATEUR   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MARCHÉ      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DEMANDE 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DEMARCHE MERCATIQUE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COMPORTEMENT 	 MOTIVATION			BESOINS	   FREINS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HABITUDES	 OFFRE		 CONCURRENCE 		PRIX	ATTENTES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COMMUNICATION		ETUDES DE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MARCHÉ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			SEGMENTATION	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FIDÉLISATION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	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PUBLICITÉ		DISTRIBUTION	 ENVIRONNEMENT 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45720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MARCHÉAGE 	 BÉNÉFICE			RÉSEAUX SOCIAUX	 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ACHETEUR		PRESCRIPTEUR 		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INFLUENCEUR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NÉGOCIATION    		 INTERNET			RÉGLEMENTATION	 PROFIL-TYPE 	  CLIENT	EXPÉRIENCE DE CONSOMMATION				PLACE DE MARCHÉ    	CHIFFRE D’AFFAIRES		PRÉVISIONS 		 ÉLASTICITÉ DE LA DEMANDE		MARGE	CONSEILLER		CONVAINCRE	RÉPONDRE A LA DEMANDE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TECHNOLOGIES NUMÉRIQUES			RENTABILITÉ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latin typeface="Arial Narrow"/>
                <a:ea typeface="Arial Narrow"/>
                <a:cs typeface="Arial Narrow"/>
                <a:sym typeface="Arial Narrow"/>
              </a:rPr>
              <a:t>   UNITÉS COMMERCIALES PHYSIQUES ET VIRTUELLES. 	COHÉRENCE</a:t>
            </a:r>
            <a:endParaRPr sz="2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ctrTitle"/>
          </p:nvPr>
        </p:nvSpPr>
        <p:spPr>
          <a:xfrm>
            <a:off x="457200" y="708000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4400">
                <a:solidFill>
                  <a:srgbClr val="002E73"/>
                </a:solidFill>
                <a:latin typeface="Arial"/>
                <a:ea typeface="Arial"/>
                <a:cs typeface="Arial"/>
                <a:sym typeface="Arial"/>
              </a:rPr>
              <a:t>Terminale ST</a:t>
            </a:r>
            <a:r>
              <a:rPr b="0" lang="fr-FR"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lang="fr-FR" sz="4400">
                <a:solidFill>
                  <a:srgbClr val="002E73"/>
                </a:solidFill>
                <a:latin typeface="Arial"/>
                <a:ea typeface="Arial"/>
                <a:cs typeface="Arial"/>
                <a:sym typeface="Arial"/>
              </a:rPr>
              <a:t>G </a:t>
            </a:r>
            <a:endParaRPr>
              <a:solidFill>
                <a:srgbClr val="002E73"/>
              </a:solidFill>
            </a:endParaRPr>
          </a:p>
        </p:txBody>
      </p:sp>
      <p:sp>
        <p:nvSpPr>
          <p:cNvPr id="94" name="Google Shape;94;p14"/>
          <p:cNvSpPr txBox="1"/>
          <p:nvPr>
            <p:ph idx="1" type="subTitle"/>
          </p:nvPr>
        </p:nvSpPr>
        <p:spPr>
          <a:xfrm>
            <a:off x="394850" y="1687525"/>
            <a:ext cx="8229600" cy="4323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3400">
                <a:solidFill>
                  <a:srgbClr val="002E73"/>
                </a:solidFill>
                <a:latin typeface="Arial"/>
                <a:ea typeface="Arial"/>
                <a:cs typeface="Arial"/>
                <a:sym typeface="Arial"/>
              </a:rPr>
              <a:t>=&gt;</a:t>
            </a:r>
            <a:r>
              <a:rPr lang="fr-FR" sz="3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3400">
                <a:solidFill>
                  <a:srgbClr val="002E73"/>
                </a:solidFill>
                <a:latin typeface="Arial"/>
                <a:ea typeface="Arial"/>
                <a:cs typeface="Arial"/>
                <a:sym typeface="Arial"/>
              </a:rPr>
              <a:t>2 enseignements de</a:t>
            </a:r>
            <a:r>
              <a:rPr lang="fr-FR" sz="3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-FR" sz="3400">
                <a:solidFill>
                  <a:srgbClr val="B3071B"/>
                </a:solidFill>
                <a:latin typeface="Arial"/>
                <a:ea typeface="Arial"/>
                <a:cs typeface="Arial"/>
                <a:sym typeface="Arial"/>
              </a:rPr>
              <a:t>SPÉCIALI</a:t>
            </a:r>
            <a:r>
              <a:rPr b="1" lang="fr-FR" sz="3400" u="sng">
                <a:solidFill>
                  <a:srgbClr val="B3071B"/>
                </a:solidFill>
                <a:latin typeface="Arial"/>
                <a:ea typeface="Arial"/>
                <a:cs typeface="Arial"/>
                <a:sym typeface="Arial"/>
              </a:rPr>
              <a:t>TÉS</a:t>
            </a:r>
            <a:r>
              <a:rPr b="1" lang="fr-FR" sz="3400">
                <a:solidFill>
                  <a:srgbClr val="B3071B"/>
                </a:solidFill>
                <a:latin typeface="Arial"/>
                <a:ea typeface="Arial"/>
                <a:cs typeface="Arial"/>
                <a:sym typeface="Arial"/>
              </a:rPr>
              <a:t> (imposés)</a:t>
            </a:r>
            <a:endParaRPr b="1" sz="3400">
              <a:solidFill>
                <a:srgbClr val="B3071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r-FR" sz="2600">
                <a:solidFill>
                  <a:srgbClr val="002E73"/>
                </a:solidFill>
                <a:latin typeface="Arial"/>
                <a:ea typeface="Arial"/>
                <a:cs typeface="Arial"/>
                <a:sym typeface="Arial"/>
              </a:rPr>
              <a:t> Management et sciences de gestion et numérique</a:t>
            </a:r>
            <a:endParaRPr sz="2600">
              <a:solidFill>
                <a:srgbClr val="002E7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2600">
                <a:solidFill>
                  <a:srgbClr val="002E73"/>
                </a:solidFill>
                <a:latin typeface="Arial"/>
                <a:ea typeface="Arial"/>
                <a:cs typeface="Arial"/>
                <a:sym typeface="Arial"/>
              </a:rPr>
              <a:t>- Droit et économie</a:t>
            </a:r>
            <a:endParaRPr sz="2600">
              <a:solidFill>
                <a:srgbClr val="002E7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002E7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lang="fr-FR" sz="3400">
                <a:solidFill>
                  <a:srgbClr val="002E73"/>
                </a:solidFill>
                <a:latin typeface="Arial"/>
                <a:ea typeface="Arial"/>
                <a:cs typeface="Arial"/>
                <a:sym typeface="Arial"/>
              </a:rPr>
              <a:t>=&gt; 1 enseignement</a:t>
            </a:r>
            <a:r>
              <a:rPr lang="fr-FR" sz="3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-FR" sz="3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SPÉCI</a:t>
            </a:r>
            <a:r>
              <a:rPr b="1" lang="fr-FR" sz="34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FIQUE</a:t>
            </a:r>
            <a:r>
              <a:rPr b="1" lang="fr-FR" sz="3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3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rPr b="1" lang="fr-FR" sz="3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(au choix)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2"/>
          <p:cNvSpPr txBox="1"/>
          <p:nvPr>
            <p:ph type="title"/>
          </p:nvPr>
        </p:nvSpPr>
        <p:spPr>
          <a:xfrm>
            <a:off x="457200" y="685800"/>
            <a:ext cx="8229600" cy="103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Pour le reste …</a:t>
            </a:r>
            <a:endParaRPr/>
          </a:p>
        </p:txBody>
      </p:sp>
      <p:sp>
        <p:nvSpPr>
          <p:cNvPr id="421" name="Google Shape;421;p32"/>
          <p:cNvSpPr txBox="1"/>
          <p:nvPr>
            <p:ph idx="1" type="body"/>
          </p:nvPr>
        </p:nvSpPr>
        <p:spPr>
          <a:xfrm>
            <a:off x="457200" y="140155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-342900" lvl="0" marL="342900" rtl="0" algn="l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Char char="•"/>
            </a:pPr>
            <a:r>
              <a:rPr lang="fr-FR"/>
              <a:t>L’enseignement spécifique n’est </a:t>
            </a:r>
            <a:r>
              <a:rPr b="1" lang="fr-FR">
                <a:solidFill>
                  <a:srgbClr val="002E73"/>
                </a:solidFill>
              </a:rPr>
              <a:t>qu’une coloration de votre bac ST</a:t>
            </a:r>
            <a:r>
              <a:rPr b="1" lang="fr-FR">
                <a:solidFill>
                  <a:srgbClr val="C00000"/>
                </a:solidFill>
              </a:rPr>
              <a:t>M</a:t>
            </a:r>
            <a:r>
              <a:rPr b="1" lang="fr-FR">
                <a:solidFill>
                  <a:srgbClr val="002E73"/>
                </a:solidFill>
              </a:rPr>
              <a:t>G</a:t>
            </a:r>
            <a:r>
              <a:rPr b="1" lang="fr-FR">
                <a:solidFill>
                  <a:schemeClr val="accent6"/>
                </a:solidFill>
              </a:rPr>
              <a:t>.</a:t>
            </a:r>
            <a:endParaRPr/>
          </a:p>
          <a:p>
            <a:pPr indent="-3429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Char char="•"/>
            </a:pPr>
            <a:r>
              <a:rPr lang="fr-FR"/>
              <a:t>Les </a:t>
            </a:r>
            <a:r>
              <a:rPr b="1" lang="fr-FR">
                <a:solidFill>
                  <a:srgbClr val="002E73"/>
                </a:solidFill>
              </a:rPr>
              <a:t>épreuves</a:t>
            </a:r>
            <a:r>
              <a:rPr lang="fr-FR"/>
              <a:t> sont les mêmes sauf pour le grand oral qui reprendra cette coloration.</a:t>
            </a:r>
            <a:endParaRPr/>
          </a:p>
          <a:p>
            <a:pPr indent="-3429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Char char="•"/>
            </a:pPr>
            <a:r>
              <a:rPr lang="fr-FR"/>
              <a:t>Les </a:t>
            </a:r>
            <a:r>
              <a:rPr b="1" lang="fr-FR">
                <a:solidFill>
                  <a:srgbClr val="002E73"/>
                </a:solidFill>
              </a:rPr>
              <a:t>coefficients</a:t>
            </a:r>
            <a:r>
              <a:rPr lang="fr-FR"/>
              <a:t> sont les mêmes.</a:t>
            </a:r>
            <a:endParaRPr/>
          </a:p>
          <a:p>
            <a:pPr indent="-3429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Char char="•"/>
            </a:pPr>
            <a:r>
              <a:rPr lang="fr-FR"/>
              <a:t>Le </a:t>
            </a:r>
            <a:r>
              <a:rPr b="1" lang="fr-FR">
                <a:solidFill>
                  <a:srgbClr val="002E73"/>
                </a:solidFill>
              </a:rPr>
              <a:t>nombre d’heures de cours et TD</a:t>
            </a:r>
            <a:r>
              <a:rPr lang="fr-FR"/>
              <a:t> est le même.</a:t>
            </a:r>
            <a:endParaRPr/>
          </a:p>
          <a:p>
            <a:pPr indent="-3429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Char char="•"/>
            </a:pPr>
            <a:r>
              <a:rPr lang="fr-FR"/>
              <a:t>Rassurez-vous ! Nous vous reparlerons de tout cela  dans le détail l’an prochain…</a:t>
            </a:r>
            <a:endParaRPr/>
          </a:p>
          <a:p>
            <a:pPr indent="-3429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Char char="•"/>
            </a:pPr>
            <a:r>
              <a:rPr lang="fr-FR"/>
              <a:t>Pour le moment, assurez vous un bon dossier qui vous permettra de </a:t>
            </a:r>
            <a:r>
              <a:rPr b="1" lang="fr-FR">
                <a:solidFill>
                  <a:srgbClr val="002E73"/>
                </a:solidFill>
              </a:rPr>
              <a:t>CHOISIR VOUS </a:t>
            </a:r>
            <a:r>
              <a:rPr b="1" lang="fr-FR">
                <a:solidFill>
                  <a:srgbClr val="C00000"/>
                </a:solidFill>
              </a:rPr>
              <a:t>M</a:t>
            </a:r>
            <a:r>
              <a:rPr b="1" lang="fr-FR">
                <a:solidFill>
                  <a:srgbClr val="002E73"/>
                </a:solidFill>
              </a:rPr>
              <a:t>Ê</a:t>
            </a:r>
            <a:r>
              <a:rPr b="1" lang="fr-FR">
                <a:solidFill>
                  <a:srgbClr val="C00000"/>
                </a:solidFill>
              </a:rPr>
              <a:t>M</a:t>
            </a:r>
            <a:r>
              <a:rPr b="1" lang="fr-FR">
                <a:solidFill>
                  <a:srgbClr val="002E73"/>
                </a:solidFill>
              </a:rPr>
              <a:t>E </a:t>
            </a:r>
            <a:r>
              <a:rPr lang="fr-FR"/>
              <a:t>votre orientation . </a:t>
            </a:r>
            <a:endParaRPr/>
          </a:p>
          <a:p>
            <a:pPr indent="0" lvl="0" marL="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</a:pPr>
            <a:r>
              <a:t/>
            </a:r>
            <a:endParaRPr/>
          </a:p>
        </p:txBody>
      </p:sp>
      <p:sp>
        <p:nvSpPr>
          <p:cNvPr id="422" name="Google Shape;422;p32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3"/>
          <p:cNvSpPr txBox="1"/>
          <p:nvPr>
            <p:ph type="title"/>
          </p:nvPr>
        </p:nvSpPr>
        <p:spPr>
          <a:xfrm>
            <a:off x="3734775" y="856500"/>
            <a:ext cx="2464200" cy="10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solidFill>
                  <a:srgbClr val="FF0000"/>
                </a:solidFill>
              </a:rPr>
              <a:t>STAGE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428" name="Google Shape;428;p33"/>
          <p:cNvSpPr txBox="1"/>
          <p:nvPr>
            <p:ph idx="1" type="body"/>
          </p:nvPr>
        </p:nvSpPr>
        <p:spPr>
          <a:xfrm>
            <a:off x="457200" y="18867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-1651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</a:pPr>
            <a:r>
              <a:rPr lang="fr-FR"/>
              <a:t>1 SEMAINE EN DECEMBRE </a:t>
            </a:r>
            <a:endParaRPr/>
          </a:p>
          <a:p>
            <a:pPr indent="-1651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</a:pPr>
            <a:r>
              <a:t/>
            </a:r>
            <a:endParaRPr/>
          </a:p>
          <a:p>
            <a:pPr indent="0" lvl="0" marL="1778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</a:pPr>
            <a:r>
              <a:rPr lang="fr-FR"/>
              <a:t>1  DOSSIER </a:t>
            </a:r>
            <a:endParaRPr/>
          </a:p>
          <a:p>
            <a:pPr indent="0" lvl="0" marL="1778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</a:pPr>
            <a:r>
              <a:t/>
            </a:r>
            <a:endParaRPr/>
          </a:p>
          <a:p>
            <a:pPr indent="0" lvl="0" marL="1778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</a:pPr>
            <a:r>
              <a:rPr lang="fr-FR"/>
              <a:t>1 PRESENTATION ORALE </a:t>
            </a:r>
            <a:endParaRPr/>
          </a:p>
          <a:p>
            <a:pPr indent="0" lvl="0" marL="1778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</a:pPr>
            <a:r>
              <a:t/>
            </a:r>
            <a:endParaRPr/>
          </a:p>
          <a:p>
            <a:pPr indent="0" lvl="0" marL="1778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</a:pPr>
            <a:r>
              <a:rPr lang="fr-FR"/>
              <a:t>1 PREPARATION POUR LE GRAND ORAL </a:t>
            </a:r>
            <a:endParaRPr/>
          </a:p>
          <a:p>
            <a:pPr indent="-1651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rgbClr val="606060"/>
              </a:buClr>
              <a:buSzPts val="2800"/>
              <a:buFont typeface="Arial Narrow"/>
              <a:buNone/>
            </a:pPr>
            <a:r>
              <a:t/>
            </a:r>
            <a:endParaRPr/>
          </a:p>
        </p:txBody>
      </p:sp>
      <p:sp>
        <p:nvSpPr>
          <p:cNvPr id="429" name="Google Shape;429;p33"/>
          <p:cNvSpPr txBox="1"/>
          <p:nvPr>
            <p:ph idx="12" type="sldNum"/>
          </p:nvPr>
        </p:nvSpPr>
        <p:spPr>
          <a:xfrm>
            <a:off x="8602663" y="6400800"/>
            <a:ext cx="420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457200" y="685800"/>
            <a:ext cx="8229600" cy="103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 série ST</a:t>
            </a:r>
            <a:r>
              <a:rPr lang="fr-FR">
                <a:solidFill>
                  <a:schemeClr val="dk2"/>
                </a:solidFill>
              </a:rPr>
              <a:t>M</a:t>
            </a:r>
            <a:r>
              <a:rPr lang="fr-FR"/>
              <a:t>G…le choix entre 4 enseignements spécifiques</a:t>
            </a:r>
            <a:endParaRPr/>
          </a:p>
        </p:txBody>
      </p:sp>
      <p:sp>
        <p:nvSpPr>
          <p:cNvPr id="101" name="Google Shape;101;p15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102" name="Google Shape;102;p15"/>
          <p:cNvGrpSpPr/>
          <p:nvPr/>
        </p:nvGrpSpPr>
        <p:grpSpPr>
          <a:xfrm>
            <a:off x="1691703" y="1797925"/>
            <a:ext cx="6056759" cy="4602870"/>
            <a:chOff x="576070" y="-96717"/>
            <a:chExt cx="5930441" cy="4345200"/>
          </a:xfrm>
        </p:grpSpPr>
        <p:sp>
          <p:nvSpPr>
            <p:cNvPr id="103" name="Google Shape;103;p15"/>
            <p:cNvSpPr/>
            <p:nvPr/>
          </p:nvSpPr>
          <p:spPr>
            <a:xfrm>
              <a:off x="3096348" y="1584184"/>
              <a:ext cx="927439" cy="927439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5"/>
            <p:cNvSpPr txBox="1"/>
            <p:nvPr/>
          </p:nvSpPr>
          <p:spPr>
            <a:xfrm>
              <a:off x="2999697" y="1720001"/>
              <a:ext cx="1117200" cy="65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Bac STMG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5" name="Google Shape;105;p15"/>
            <p:cNvSpPr/>
            <p:nvPr/>
          </p:nvSpPr>
          <p:spPr>
            <a:xfrm rot="-5403883">
              <a:off x="3457373" y="1210956"/>
              <a:ext cx="203920" cy="373245"/>
            </a:xfrm>
            <a:prstGeom prst="lef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07677"/>
                </a:gs>
                <a:gs pos="80000">
                  <a:srgbClr val="D49B9C"/>
                </a:gs>
                <a:gs pos="100000">
                  <a:srgbClr val="D69B9C"/>
                </a:gs>
              </a:gsLst>
              <a:lin ang="162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5"/>
            <p:cNvSpPr txBox="1"/>
            <p:nvPr/>
          </p:nvSpPr>
          <p:spPr>
            <a:xfrm rot="5396117">
              <a:off x="3487996" y="1316193"/>
              <a:ext cx="142744" cy="2239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2652259" y="-96717"/>
              <a:ext cx="1812236" cy="1296148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5"/>
            <p:cNvSpPr txBox="1"/>
            <p:nvPr/>
          </p:nvSpPr>
          <p:spPr>
            <a:xfrm>
              <a:off x="2917655" y="93099"/>
              <a:ext cx="1281444" cy="916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1400">
                  <a:solidFill>
                    <a:srgbClr val="D4B86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Système d’Information de Gestion</a:t>
              </a:r>
              <a:endParaRPr b="1" sz="1400">
                <a:solidFill>
                  <a:srgbClr val="D4B868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" name="Google Shape;109;p15"/>
            <p:cNvSpPr/>
            <p:nvPr/>
          </p:nvSpPr>
          <p:spPr>
            <a:xfrm rot="66983">
              <a:off x="4184071" y="1877207"/>
              <a:ext cx="386511" cy="373245"/>
            </a:xfrm>
            <a:prstGeom prst="lef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07677"/>
                </a:gs>
                <a:gs pos="80000">
                  <a:srgbClr val="D49B9C"/>
                </a:gs>
                <a:gs pos="100000">
                  <a:srgbClr val="D69B9C"/>
                </a:gs>
              </a:gsLst>
              <a:lin ang="162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5"/>
            <p:cNvSpPr txBox="1"/>
            <p:nvPr/>
          </p:nvSpPr>
          <p:spPr>
            <a:xfrm rot="66983">
              <a:off x="4184082" y="1950765"/>
              <a:ext cx="274538" cy="2239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4752523" y="1440157"/>
              <a:ext cx="1753988" cy="1296148"/>
            </a:xfrm>
            <a:prstGeom prst="ellipse">
              <a:avLst/>
            </a:prstGeom>
            <a:solidFill>
              <a:srgbClr val="D4B8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5"/>
            <p:cNvSpPr txBox="1"/>
            <p:nvPr/>
          </p:nvSpPr>
          <p:spPr>
            <a:xfrm>
              <a:off x="5009389" y="1629973"/>
              <a:ext cx="1240256" cy="916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1400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Ressources Humaines et Communication</a:t>
              </a:r>
              <a:endParaRPr b="1" sz="1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3" name="Google Shape;113;p15"/>
            <p:cNvSpPr/>
            <p:nvPr/>
          </p:nvSpPr>
          <p:spPr>
            <a:xfrm rot="5404690">
              <a:off x="3442354" y="2538746"/>
              <a:ext cx="233577" cy="373245"/>
            </a:xfrm>
            <a:prstGeom prst="lef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07677"/>
                </a:gs>
                <a:gs pos="80000">
                  <a:srgbClr val="D49B9C"/>
                </a:gs>
                <a:gs pos="100000">
                  <a:srgbClr val="D69B9C"/>
                </a:gs>
              </a:gsLst>
              <a:lin ang="162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5"/>
            <p:cNvSpPr txBox="1"/>
            <p:nvPr/>
          </p:nvSpPr>
          <p:spPr>
            <a:xfrm rot="-5395310">
              <a:off x="3477438" y="2578359"/>
              <a:ext cx="163504" cy="2239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2651403" y="2952335"/>
              <a:ext cx="1813092" cy="1296148"/>
            </a:xfrm>
            <a:prstGeom prst="ellipse">
              <a:avLst/>
            </a:prstGeom>
            <a:solidFill>
              <a:srgbClr val="6648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5"/>
            <p:cNvSpPr txBox="1"/>
            <p:nvPr/>
          </p:nvSpPr>
          <p:spPr>
            <a:xfrm>
              <a:off x="2916924" y="3142151"/>
              <a:ext cx="1282050" cy="916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1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Mercatique</a:t>
              </a:r>
              <a:endParaRPr b="1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 rot="10733437">
              <a:off x="2558084" y="1877001"/>
              <a:ext cx="380480" cy="373245"/>
            </a:xfrm>
            <a:prstGeom prst="lef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07677"/>
                </a:gs>
                <a:gs pos="80000">
                  <a:srgbClr val="D49B9C"/>
                </a:gs>
                <a:gs pos="100000">
                  <a:srgbClr val="D69B9C"/>
                </a:gs>
              </a:gsLst>
              <a:lin ang="162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5"/>
            <p:cNvSpPr txBox="1"/>
            <p:nvPr/>
          </p:nvSpPr>
          <p:spPr>
            <a:xfrm rot="-66563">
              <a:off x="2670047" y="1950566"/>
              <a:ext cx="268507" cy="2239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576070" y="1440157"/>
              <a:ext cx="1802938" cy="1296148"/>
            </a:xfrm>
            <a:prstGeom prst="ellipse">
              <a:avLst/>
            </a:prstGeom>
            <a:solidFill>
              <a:srgbClr val="8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5"/>
            <p:cNvSpPr txBox="1"/>
            <p:nvPr/>
          </p:nvSpPr>
          <p:spPr>
            <a:xfrm>
              <a:off x="840104" y="1629973"/>
              <a:ext cx="1274870" cy="916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1400">
                  <a:solidFill>
                    <a:srgbClr val="F1C23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Gestion et Finance</a:t>
              </a:r>
              <a:endParaRPr b="1" sz="140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/>
          <p:nvPr>
            <p:ph type="title"/>
          </p:nvPr>
        </p:nvSpPr>
        <p:spPr>
          <a:xfrm>
            <a:off x="457200" y="685800"/>
            <a:ext cx="8229600" cy="103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Comment choisir ?</a:t>
            </a:r>
            <a:endParaRPr/>
          </a:p>
        </p:txBody>
      </p:sp>
      <p:sp>
        <p:nvSpPr>
          <p:cNvPr id="126" name="Google Shape;126;p16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127" name="Google Shape;127;p16"/>
          <p:cNvGrpSpPr/>
          <p:nvPr/>
        </p:nvGrpSpPr>
        <p:grpSpPr>
          <a:xfrm>
            <a:off x="624009" y="1508582"/>
            <a:ext cx="8145380" cy="4892214"/>
            <a:chOff x="910093" y="128002"/>
            <a:chExt cx="5746300" cy="4443428"/>
          </a:xfrm>
        </p:grpSpPr>
        <p:sp>
          <p:nvSpPr>
            <p:cNvPr id="128" name="Google Shape;128;p16"/>
            <p:cNvSpPr/>
            <p:nvPr/>
          </p:nvSpPr>
          <p:spPr>
            <a:xfrm rot="5400000">
              <a:off x="2196668" y="120742"/>
              <a:ext cx="813000" cy="925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960004"/>
                </a:gs>
                <a:gs pos="81000">
                  <a:srgbClr val="C60007">
                    <a:alpha val="89803"/>
                  </a:srgbClr>
                </a:gs>
                <a:gs pos="100000">
                  <a:srgbClr val="CB0004"/>
                </a:gs>
              </a:gsLst>
              <a:lin ang="16200000" scaled="0"/>
            </a:gra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6"/>
            <p:cNvSpPr txBox="1"/>
            <p:nvPr/>
          </p:nvSpPr>
          <p:spPr>
            <a:xfrm>
              <a:off x="2087027" y="321547"/>
              <a:ext cx="1030800" cy="49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rm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</a:t>
              </a: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Ce que j’aime ?</a:t>
              </a:r>
              <a:endParaRPr b="1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0" name="Google Shape;130;p16"/>
            <p:cNvSpPr/>
            <p:nvPr/>
          </p:nvSpPr>
          <p:spPr>
            <a:xfrm>
              <a:off x="3594526" y="294156"/>
              <a:ext cx="71319" cy="38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6"/>
            <p:cNvSpPr/>
            <p:nvPr/>
          </p:nvSpPr>
          <p:spPr>
            <a:xfrm rot="5400000">
              <a:off x="6026499" y="-7920"/>
              <a:ext cx="493971" cy="765816"/>
            </a:xfrm>
            <a:prstGeom prst="hexagon">
              <a:avLst>
                <a:gd fmla="val 25000" name="adj"/>
                <a:gd fmla="val 115470" name="vf"/>
              </a:avLst>
            </a:prstGeom>
            <a:blipFill rotWithShape="0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6"/>
            <p:cNvSpPr txBox="1"/>
            <p:nvPr/>
          </p:nvSpPr>
          <p:spPr>
            <a:xfrm>
              <a:off x="6018213" y="210332"/>
              <a:ext cx="510544" cy="3293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5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3" name="Google Shape;133;p16"/>
            <p:cNvSpPr/>
            <p:nvPr/>
          </p:nvSpPr>
          <p:spPr>
            <a:xfrm rot="5400000">
              <a:off x="1191772" y="1926894"/>
              <a:ext cx="625200" cy="1051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6"/>
            <p:cNvSpPr txBox="1"/>
            <p:nvPr/>
          </p:nvSpPr>
          <p:spPr>
            <a:xfrm>
              <a:off x="1162379" y="2194867"/>
              <a:ext cx="726600" cy="62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Ce que je suis ?</a:t>
              </a:r>
              <a:endParaRPr b="1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3441622" y="884706"/>
              <a:ext cx="69018" cy="38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6"/>
            <p:cNvSpPr/>
            <p:nvPr/>
          </p:nvSpPr>
          <p:spPr>
            <a:xfrm rot="5400000">
              <a:off x="4887580" y="3399696"/>
              <a:ext cx="849600" cy="9567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6"/>
            <p:cNvSpPr txBox="1"/>
            <p:nvPr/>
          </p:nvSpPr>
          <p:spPr>
            <a:xfrm>
              <a:off x="5107097" y="3567755"/>
              <a:ext cx="510600" cy="52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Ce que je fais le mieux ? </a:t>
              </a:r>
              <a:endParaRPr b="1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8" name="Google Shape;138;p16"/>
            <p:cNvSpPr/>
            <p:nvPr/>
          </p:nvSpPr>
          <p:spPr>
            <a:xfrm rot="5400000">
              <a:off x="3289255" y="1187441"/>
              <a:ext cx="935100" cy="10953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6"/>
            <p:cNvSpPr txBox="1"/>
            <p:nvPr/>
          </p:nvSpPr>
          <p:spPr>
            <a:xfrm>
              <a:off x="3237476" y="1428950"/>
              <a:ext cx="1030800" cy="49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Ce que je veux devenir ?</a:t>
              </a:r>
              <a:endParaRPr b="1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3639890" y="1444564"/>
              <a:ext cx="71400" cy="3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6"/>
            <p:cNvSpPr/>
            <p:nvPr/>
          </p:nvSpPr>
          <p:spPr>
            <a:xfrm rot="5400000">
              <a:off x="1629089" y="695418"/>
              <a:ext cx="505502" cy="1111968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6"/>
            <p:cNvSpPr txBox="1"/>
            <p:nvPr/>
          </p:nvSpPr>
          <p:spPr>
            <a:xfrm>
              <a:off x="1267343" y="1072691"/>
              <a:ext cx="123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Ce que je n’aime</a:t>
              </a:r>
              <a:endParaRPr b="1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pas ? </a:t>
              </a:r>
              <a:endParaRPr b="1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3" name="Google Shape;143;p16"/>
            <p:cNvSpPr/>
            <p:nvPr/>
          </p:nvSpPr>
          <p:spPr>
            <a:xfrm rot="5400000">
              <a:off x="5177974" y="458156"/>
              <a:ext cx="813300" cy="14523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6"/>
            <p:cNvSpPr txBox="1"/>
            <p:nvPr/>
          </p:nvSpPr>
          <p:spPr>
            <a:xfrm>
              <a:off x="5043967" y="837648"/>
              <a:ext cx="1231200" cy="62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sp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r>
                <a:rPr b="1" lang="fr-FR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omment j’imagine ma vie professionnelle</a:t>
              </a: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?</a:t>
              </a:r>
              <a:endParaRPr b="1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5" name="Google Shape;145;p16"/>
            <p:cNvSpPr/>
            <p:nvPr/>
          </p:nvSpPr>
          <p:spPr>
            <a:xfrm>
              <a:off x="3477109" y="1972004"/>
              <a:ext cx="69018" cy="38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6"/>
            <p:cNvSpPr/>
            <p:nvPr/>
          </p:nvSpPr>
          <p:spPr>
            <a:xfrm rot="5400000">
              <a:off x="4486512" y="1621176"/>
              <a:ext cx="246439" cy="165443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6"/>
            <p:cNvSpPr txBox="1"/>
            <p:nvPr/>
          </p:nvSpPr>
          <p:spPr>
            <a:xfrm>
              <a:off x="4550053" y="1615003"/>
              <a:ext cx="119400" cy="17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3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?</a:t>
              </a:r>
              <a:endParaRPr b="1" i="0" sz="13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8" name="Google Shape;148;p16"/>
            <p:cNvSpPr/>
            <p:nvPr/>
          </p:nvSpPr>
          <p:spPr>
            <a:xfrm rot="5400000">
              <a:off x="5320264" y="1580993"/>
              <a:ext cx="879785" cy="1111968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6"/>
            <p:cNvSpPr txBox="1"/>
            <p:nvPr/>
          </p:nvSpPr>
          <p:spPr>
            <a:xfrm>
              <a:off x="5389493" y="1693242"/>
              <a:ext cx="741300" cy="73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 qui me rend curieux ?</a:t>
              </a:r>
              <a:endParaRPr b="1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0" name="Google Shape;150;p16"/>
            <p:cNvSpPr/>
            <p:nvPr/>
          </p:nvSpPr>
          <p:spPr>
            <a:xfrm>
              <a:off x="3635737" y="2654056"/>
              <a:ext cx="71319" cy="38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6"/>
            <p:cNvSpPr/>
            <p:nvPr/>
          </p:nvSpPr>
          <p:spPr>
            <a:xfrm rot="5400000">
              <a:off x="4220143" y="2330915"/>
              <a:ext cx="876600" cy="11121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6"/>
            <p:cNvSpPr txBox="1"/>
            <p:nvPr/>
          </p:nvSpPr>
          <p:spPr>
            <a:xfrm>
              <a:off x="4287838" y="2577294"/>
              <a:ext cx="741300" cy="62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Où suis-je le plus utile ?</a:t>
              </a:r>
              <a:endParaRPr b="1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" name="Google Shape;153;p16"/>
            <p:cNvSpPr/>
            <p:nvPr/>
          </p:nvSpPr>
          <p:spPr>
            <a:xfrm rot="5400000">
              <a:off x="3757143" y="105616"/>
              <a:ext cx="888300" cy="12729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6"/>
            <p:cNvSpPr txBox="1"/>
            <p:nvPr/>
          </p:nvSpPr>
          <p:spPr>
            <a:xfrm>
              <a:off x="3750201" y="397726"/>
              <a:ext cx="925200" cy="62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Quel est mon projet ?</a:t>
              </a:r>
              <a:endParaRPr b="1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3261845" y="3046961"/>
              <a:ext cx="69018" cy="38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6"/>
            <p:cNvSpPr/>
            <p:nvPr/>
          </p:nvSpPr>
          <p:spPr>
            <a:xfrm rot="-5400000">
              <a:off x="2293748" y="1833721"/>
              <a:ext cx="313200" cy="4095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6"/>
            <p:cNvSpPr txBox="1"/>
            <p:nvPr/>
          </p:nvSpPr>
          <p:spPr>
            <a:xfrm>
              <a:off x="2313861" y="1917708"/>
              <a:ext cx="273000" cy="244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?</a:t>
              </a:r>
              <a:endParaRPr b="1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8" name="Google Shape;158;p16"/>
            <p:cNvSpPr/>
            <p:nvPr/>
          </p:nvSpPr>
          <p:spPr>
            <a:xfrm rot="5400000">
              <a:off x="2761897" y="2169518"/>
              <a:ext cx="826800" cy="10557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6"/>
            <p:cNvSpPr txBox="1"/>
            <p:nvPr/>
          </p:nvSpPr>
          <p:spPr>
            <a:xfrm>
              <a:off x="2659893" y="2370083"/>
              <a:ext cx="1030800" cy="62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Ce qui me rend heureux ? </a:t>
              </a:r>
              <a:endParaRPr b="1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3665760" y="4061136"/>
              <a:ext cx="71319" cy="38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6"/>
            <p:cNvSpPr/>
            <p:nvPr/>
          </p:nvSpPr>
          <p:spPr>
            <a:xfrm rot="5400000">
              <a:off x="1066543" y="3244391"/>
              <a:ext cx="918300" cy="1231200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6"/>
            <p:cNvSpPr txBox="1"/>
            <p:nvPr/>
          </p:nvSpPr>
          <p:spPr>
            <a:xfrm>
              <a:off x="959268" y="3414691"/>
              <a:ext cx="1090200" cy="87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Ce que je fais le moins bien </a:t>
              </a:r>
              <a:r>
                <a:rPr b="1" i="0" lang="fr-FR" sz="10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? </a:t>
              </a:r>
              <a:endParaRPr b="1" i="0" sz="1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3" name="Google Shape;163;p16"/>
            <p:cNvSpPr/>
            <p:nvPr/>
          </p:nvSpPr>
          <p:spPr>
            <a:xfrm rot="5400000">
              <a:off x="1308512" y="1646472"/>
              <a:ext cx="244200" cy="3264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6"/>
            <p:cNvSpPr txBox="1"/>
            <p:nvPr/>
          </p:nvSpPr>
          <p:spPr>
            <a:xfrm>
              <a:off x="1321709" y="1686523"/>
              <a:ext cx="2178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?</a:t>
              </a:r>
              <a:endParaRPr b="1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5" name="Google Shape;165;p16"/>
            <p:cNvSpPr/>
            <p:nvPr/>
          </p:nvSpPr>
          <p:spPr>
            <a:xfrm>
              <a:off x="3417063" y="4533087"/>
              <a:ext cx="69018" cy="38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6"/>
            <p:cNvSpPr/>
            <p:nvPr/>
          </p:nvSpPr>
          <p:spPr>
            <a:xfrm rot="5400000">
              <a:off x="3797517" y="3259267"/>
              <a:ext cx="280984" cy="531203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6"/>
            <p:cNvSpPr txBox="1"/>
            <p:nvPr/>
          </p:nvSpPr>
          <p:spPr>
            <a:xfrm>
              <a:off x="3750201" y="3425525"/>
              <a:ext cx="375617" cy="1986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r-FR" sz="15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?</a:t>
              </a:r>
              <a:endParaRPr b="1" i="0" sz="15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68" name="Google Shape;168;p16"/>
          <p:cNvSpPr txBox="1"/>
          <p:nvPr/>
        </p:nvSpPr>
        <p:spPr>
          <a:xfrm>
            <a:off x="5736903" y="785454"/>
            <a:ext cx="29499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fr-FR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Connais-toi toi-même.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-FR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Socrate</a:t>
            </a:r>
            <a:endParaRPr i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16"/>
          <p:cNvSpPr txBox="1"/>
          <p:nvPr/>
        </p:nvSpPr>
        <p:spPr>
          <a:xfrm>
            <a:off x="7687250" y="4794366"/>
            <a:ext cx="375600" cy="3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500" u="none" cap="none" strike="noStrike">
                <a:solidFill>
                  <a:srgbClr val="002E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i="0" sz="1500" u="none" cap="none" strike="noStrike">
              <a:solidFill>
                <a:srgbClr val="16161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16"/>
          <p:cNvSpPr txBox="1"/>
          <p:nvPr/>
        </p:nvSpPr>
        <p:spPr>
          <a:xfrm>
            <a:off x="5408183" y="5218784"/>
            <a:ext cx="375600" cy="1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5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i="0" sz="15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16"/>
          <p:cNvSpPr txBox="1"/>
          <p:nvPr/>
        </p:nvSpPr>
        <p:spPr>
          <a:xfrm>
            <a:off x="5560583" y="5371184"/>
            <a:ext cx="375600" cy="1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5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i="0" sz="15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16"/>
          <p:cNvSpPr txBox="1"/>
          <p:nvPr/>
        </p:nvSpPr>
        <p:spPr>
          <a:xfrm>
            <a:off x="3413125" y="5663741"/>
            <a:ext cx="375600" cy="3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500" u="none" cap="none" strike="noStrike">
                <a:solidFill>
                  <a:srgbClr val="002E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i="0" sz="1500" u="none" cap="none" strike="noStrike">
              <a:solidFill>
                <a:srgbClr val="16161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16"/>
          <p:cNvSpPr txBox="1"/>
          <p:nvPr/>
        </p:nvSpPr>
        <p:spPr>
          <a:xfrm>
            <a:off x="6246375" y="3509366"/>
            <a:ext cx="375600" cy="3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500" u="none" cap="none" strike="noStrike">
                <a:solidFill>
                  <a:srgbClr val="002E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i="0" sz="1500" u="none" cap="none" strike="noStrike">
              <a:solidFill>
                <a:srgbClr val="16161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16"/>
          <p:cNvSpPr txBox="1"/>
          <p:nvPr/>
        </p:nvSpPr>
        <p:spPr>
          <a:xfrm>
            <a:off x="3312675" y="2555116"/>
            <a:ext cx="375600" cy="3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500" u="none" cap="none" strike="noStrike">
                <a:solidFill>
                  <a:srgbClr val="002E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i="0" sz="1500" u="none" cap="none" strike="noStrike">
              <a:solidFill>
                <a:srgbClr val="16161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16"/>
          <p:cNvSpPr txBox="1"/>
          <p:nvPr/>
        </p:nvSpPr>
        <p:spPr>
          <a:xfrm>
            <a:off x="2607825" y="4946766"/>
            <a:ext cx="375600" cy="3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500" u="none" cap="none" strike="noStrike">
                <a:solidFill>
                  <a:srgbClr val="002E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i="0" sz="1500" u="none" cap="none" strike="noStrike">
              <a:solidFill>
                <a:srgbClr val="16161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16"/>
          <p:cNvSpPr txBox="1"/>
          <p:nvPr/>
        </p:nvSpPr>
        <p:spPr>
          <a:xfrm>
            <a:off x="6687975" y="1616441"/>
            <a:ext cx="375600" cy="3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500" u="none" cap="none" strike="noStrike">
                <a:solidFill>
                  <a:srgbClr val="002E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i="0" sz="1500" u="none" cap="none" strike="noStrike">
              <a:solidFill>
                <a:srgbClr val="16161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16"/>
          <p:cNvSpPr txBox="1"/>
          <p:nvPr/>
        </p:nvSpPr>
        <p:spPr>
          <a:xfrm>
            <a:off x="886400" y="1716091"/>
            <a:ext cx="375600" cy="3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500" u="none" cap="none" strike="noStrike">
                <a:solidFill>
                  <a:srgbClr val="002E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i="0" sz="1500" u="none" cap="none" strike="noStrike">
              <a:solidFill>
                <a:srgbClr val="16161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p16"/>
          <p:cNvSpPr txBox="1"/>
          <p:nvPr/>
        </p:nvSpPr>
        <p:spPr>
          <a:xfrm>
            <a:off x="510800" y="4645441"/>
            <a:ext cx="375600" cy="3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500" u="none" cap="none" strike="noStrike">
                <a:solidFill>
                  <a:srgbClr val="002E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i="0" sz="1500" u="none" cap="none" strike="noStrike">
              <a:solidFill>
                <a:srgbClr val="16161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Google Shape;179;p16"/>
          <p:cNvSpPr txBox="1"/>
          <p:nvPr/>
        </p:nvSpPr>
        <p:spPr>
          <a:xfrm>
            <a:off x="4043525" y="1508566"/>
            <a:ext cx="375600" cy="3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500" u="none" cap="none" strike="noStrike">
                <a:solidFill>
                  <a:srgbClr val="002E7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i="0" sz="1500" u="none" cap="none" strike="noStrike">
              <a:solidFill>
                <a:srgbClr val="16161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encrypted-tbn2.gstatic.com/images?q=tbn:ANd9GcQGwoIUDPoYq0X-sfgmx-4kh8SUdh5cdQEtcNZv30AzqImnhqDk-w" id="185" name="Google Shape;18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0531" y="570037"/>
            <a:ext cx="2143125" cy="2133601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7"/>
          <p:cNvSpPr txBox="1"/>
          <p:nvPr>
            <p:ph type="title"/>
          </p:nvPr>
        </p:nvSpPr>
        <p:spPr>
          <a:xfrm>
            <a:off x="457200" y="685800"/>
            <a:ext cx="8229600" cy="103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Connaitre les enseignements spécifiques </a:t>
            </a:r>
            <a:br>
              <a:rPr lang="fr-FR"/>
            </a:br>
            <a:r>
              <a:rPr lang="fr-FR"/>
              <a:t> de ST</a:t>
            </a:r>
            <a:r>
              <a:rPr lang="fr-FR">
                <a:solidFill>
                  <a:schemeClr val="dk2"/>
                </a:solidFill>
              </a:rPr>
              <a:t>M</a:t>
            </a:r>
            <a:r>
              <a:rPr lang="fr-FR"/>
              <a:t>G :</a:t>
            </a:r>
            <a:endParaRPr/>
          </a:p>
        </p:txBody>
      </p:sp>
      <p:sp>
        <p:nvSpPr>
          <p:cNvPr id="187" name="Google Shape;187;p17"/>
          <p:cNvSpPr txBox="1"/>
          <p:nvPr>
            <p:ph idx="1" type="body"/>
          </p:nvPr>
        </p:nvSpPr>
        <p:spPr>
          <a:xfrm>
            <a:off x="457200" y="17526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-342900" lvl="0" marL="342900" rtl="0" algn="l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 Narrow"/>
              <a:buChar char="•"/>
            </a:pPr>
            <a:r>
              <a:rPr lang="fr-FR">
                <a:solidFill>
                  <a:schemeClr val="dk2"/>
                </a:solidFill>
              </a:rPr>
              <a:t>Plus facile – Moins facile ?</a:t>
            </a:r>
            <a:endParaRPr/>
          </a:p>
          <a:p>
            <a:pPr indent="-285750" lvl="1" marL="742950" rtl="0" algn="l">
              <a:lnSpc>
                <a:spcPct val="108333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–"/>
            </a:pPr>
            <a:r>
              <a:rPr lang="fr-FR"/>
              <a:t>Les spécialités sont </a:t>
            </a:r>
            <a:r>
              <a:rPr b="1" lang="fr-FR"/>
              <a:t>toutes exigeantes</a:t>
            </a:r>
            <a:r>
              <a:rPr lang="fr-FR"/>
              <a:t>. Elles s’appuient sur les Sciences de Gestion. Elles éclairent sur une des spécialités.</a:t>
            </a:r>
            <a:endParaRPr/>
          </a:p>
          <a:p>
            <a:pPr indent="-3429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 Narrow"/>
              <a:buChar char="•"/>
            </a:pPr>
            <a:r>
              <a:rPr lang="fr-FR">
                <a:solidFill>
                  <a:schemeClr val="dk2"/>
                </a:solidFill>
              </a:rPr>
              <a:t>Le programme le plus long ? Le plus court ?</a:t>
            </a:r>
            <a:endParaRPr/>
          </a:p>
          <a:p>
            <a:pPr indent="-285750" lvl="1" marL="742950" rtl="0" algn="l">
              <a:lnSpc>
                <a:spcPct val="108333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–"/>
            </a:pPr>
            <a:r>
              <a:rPr lang="fr-FR"/>
              <a:t>Tous les programmes sont de </a:t>
            </a:r>
            <a:r>
              <a:rPr b="1" lang="fr-FR"/>
              <a:t>taille identique</a:t>
            </a:r>
            <a:r>
              <a:rPr lang="fr-FR"/>
              <a:t>.</a:t>
            </a:r>
            <a:endParaRPr/>
          </a:p>
          <a:p>
            <a:pPr indent="-342900" lvl="0" marL="342900" rtl="0" algn="l">
              <a:lnSpc>
                <a:spcPct val="107142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 Narrow"/>
              <a:buChar char="•"/>
            </a:pPr>
            <a:r>
              <a:rPr lang="fr-FR">
                <a:solidFill>
                  <a:schemeClr val="dk2"/>
                </a:solidFill>
              </a:rPr>
              <a:t>Plus de choix ? Moins de choix ?</a:t>
            </a:r>
            <a:endParaRPr/>
          </a:p>
          <a:p>
            <a:pPr indent="-285750" lvl="1" marL="742950" rtl="0" algn="l">
              <a:lnSpc>
                <a:spcPct val="108333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–"/>
            </a:pPr>
            <a:r>
              <a:rPr lang="fr-FR"/>
              <a:t>Toutes les spécialités conduisent à </a:t>
            </a:r>
            <a:r>
              <a:rPr b="1" lang="fr-FR"/>
              <a:t>toutes les poursuites d’études </a:t>
            </a:r>
            <a:r>
              <a:rPr lang="fr-FR"/>
              <a:t>offertes aux Terminales de la série Technologique du Management et de la Gestion.</a:t>
            </a:r>
            <a:endParaRPr/>
          </a:p>
          <a:p>
            <a:pPr indent="-285750" lvl="1" marL="742950" rtl="0" algn="l">
              <a:lnSpc>
                <a:spcPct val="108333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–"/>
            </a:pPr>
            <a:r>
              <a:rPr lang="fr-FR"/>
              <a:t>Dans l’académie, une offre qui correspond à </a:t>
            </a:r>
            <a:r>
              <a:rPr b="1" lang="fr-FR"/>
              <a:t>vos choix</a:t>
            </a:r>
            <a:r>
              <a:rPr lang="fr-FR"/>
              <a:t>.</a:t>
            </a:r>
            <a:endParaRPr/>
          </a:p>
        </p:txBody>
      </p:sp>
      <p:sp>
        <p:nvSpPr>
          <p:cNvPr id="188" name="Google Shape;188;p17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8"/>
          <p:cNvSpPr txBox="1"/>
          <p:nvPr>
            <p:ph idx="12" type="sldNum"/>
          </p:nvPr>
        </p:nvSpPr>
        <p:spPr>
          <a:xfrm>
            <a:off x="8602663" y="6400800"/>
            <a:ext cx="420600" cy="1848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195" name="Google Shape;1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57250"/>
            <a:ext cx="9144000" cy="535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1782" y="2420888"/>
            <a:ext cx="2700338" cy="2565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9"/>
          <p:cNvSpPr txBox="1"/>
          <p:nvPr>
            <p:ph type="title"/>
          </p:nvPr>
        </p:nvSpPr>
        <p:spPr>
          <a:xfrm>
            <a:off x="9269825" y="350700"/>
            <a:ext cx="77661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9"/>
          <p:cNvSpPr txBox="1"/>
          <p:nvPr>
            <p:ph idx="1" type="body"/>
          </p:nvPr>
        </p:nvSpPr>
        <p:spPr>
          <a:xfrm>
            <a:off x="-36512" y="1052736"/>
            <a:ext cx="4040188" cy="26135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 Narrow"/>
              <a:buNone/>
            </a:pPr>
            <a:r>
              <a:rPr lang="fr-FR" sz="2000">
                <a:solidFill>
                  <a:schemeClr val="dk2"/>
                </a:solidFill>
              </a:rPr>
              <a:t>Système d’information de Gestion</a:t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203" name="Google Shape;203;p19"/>
          <p:cNvSpPr txBox="1"/>
          <p:nvPr>
            <p:ph idx="2" type="body"/>
          </p:nvPr>
        </p:nvSpPr>
        <p:spPr>
          <a:xfrm>
            <a:off x="-36512" y="1362447"/>
            <a:ext cx="3384376" cy="194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-342900" lvl="0" marL="3429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•"/>
            </a:pPr>
            <a:r>
              <a:rPr lang="fr-FR"/>
              <a:t>Je m’intéresse aux technologies numériques dans l’entreprise et dans la société, je les utilise fréquemment…</a:t>
            </a:r>
            <a:r>
              <a:rPr lang="fr-FR" sz="1800" u="sng">
                <a:solidFill>
                  <a:schemeClr val="hlink"/>
                </a:solidFill>
                <a:hlinkClick action="ppaction://hlinksldjump" r:id="rId4"/>
              </a:rPr>
              <a:t>Lire la suite</a:t>
            </a:r>
            <a:endParaRPr sz="1800"/>
          </a:p>
        </p:txBody>
      </p:sp>
      <p:sp>
        <p:nvSpPr>
          <p:cNvPr id="204" name="Google Shape;204;p19"/>
          <p:cNvSpPr txBox="1"/>
          <p:nvPr>
            <p:ph idx="3" type="body"/>
          </p:nvPr>
        </p:nvSpPr>
        <p:spPr>
          <a:xfrm>
            <a:off x="5262611" y="1052736"/>
            <a:ext cx="2981797" cy="26135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 Narrow"/>
              <a:buNone/>
            </a:pPr>
            <a:r>
              <a:rPr lang="fr-FR" sz="2000">
                <a:solidFill>
                  <a:schemeClr val="dk2"/>
                </a:solidFill>
              </a:rPr>
              <a:t>Gestion et Finance</a:t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205" name="Google Shape;205;p19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06" name="Google Shape;206;p19"/>
          <p:cNvSpPr txBox="1"/>
          <p:nvPr/>
        </p:nvSpPr>
        <p:spPr>
          <a:xfrm>
            <a:off x="-36512" y="4509119"/>
            <a:ext cx="2880320" cy="36004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 Narrow"/>
              <a:buNone/>
            </a:pPr>
            <a:r>
              <a:rPr b="1" lang="fr-FR" sz="20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Ressources Humaines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 Narrow"/>
              <a:buNone/>
            </a:pPr>
            <a:r>
              <a:rPr b="1" lang="fr-FR" sz="20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et Communication</a:t>
            </a:r>
            <a:endParaRPr b="1" sz="2000">
              <a:solidFill>
                <a:schemeClr val="dk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07" name="Google Shape;207;p19"/>
          <p:cNvSpPr txBox="1"/>
          <p:nvPr>
            <p:ph idx="4" type="body"/>
          </p:nvPr>
        </p:nvSpPr>
        <p:spPr>
          <a:xfrm>
            <a:off x="5292080" y="1362447"/>
            <a:ext cx="3816424" cy="194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-342900" lvl="0" marL="3429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•"/>
            </a:pPr>
            <a:r>
              <a:rPr lang="fr-FR"/>
              <a:t>Je veux participer à la construction de l’information financière des organisations pour préparer les décisions de gestion…</a:t>
            </a:r>
            <a:r>
              <a:rPr lang="fr-FR" sz="1800" u="sng">
                <a:solidFill>
                  <a:schemeClr val="hlink"/>
                </a:solidFill>
                <a:hlinkClick/>
              </a:rPr>
              <a:t>Lire la suite</a:t>
            </a:r>
            <a:endParaRPr sz="1800"/>
          </a:p>
          <a:p>
            <a:pPr indent="-190500" lvl="0" marL="342900" rtl="0" algn="l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None/>
            </a:pPr>
            <a:r>
              <a:t/>
            </a:r>
            <a:endParaRPr/>
          </a:p>
        </p:txBody>
      </p:sp>
      <p:sp>
        <p:nvSpPr>
          <p:cNvPr id="208" name="Google Shape;208;p19"/>
          <p:cNvSpPr txBox="1"/>
          <p:nvPr/>
        </p:nvSpPr>
        <p:spPr>
          <a:xfrm>
            <a:off x="34732" y="4867592"/>
            <a:ext cx="4040188" cy="194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-342900" lvl="0" marL="3429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•"/>
            </a:pPr>
            <a:r>
              <a:rPr lang="fr-FR" sz="2400">
                <a:solidFill>
                  <a:srgbClr val="606060"/>
                </a:solidFill>
                <a:latin typeface="Arial Narrow"/>
                <a:ea typeface="Arial Narrow"/>
                <a:cs typeface="Arial Narrow"/>
                <a:sym typeface="Arial Narrow"/>
              </a:rPr>
              <a:t>Je veux savoir prendre en compte le facteur humain dans les organisations, connaitre ses motivations… </a:t>
            </a:r>
            <a:r>
              <a:rPr lang="fr-FR" sz="1800" u="sng">
                <a:solidFill>
                  <a:srgbClr val="606060"/>
                </a:solidFill>
                <a:latin typeface="Arial Narrow"/>
                <a:ea typeface="Arial Narrow"/>
                <a:cs typeface="Arial Narrow"/>
                <a:sym typeface="Arial Narrow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Lire la suite</a:t>
            </a:r>
            <a:endParaRPr sz="1800">
              <a:solidFill>
                <a:srgbClr val="60606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09" name="Google Shape;209;p19"/>
          <p:cNvSpPr txBox="1"/>
          <p:nvPr/>
        </p:nvSpPr>
        <p:spPr>
          <a:xfrm>
            <a:off x="5580112" y="4004721"/>
            <a:ext cx="3384300" cy="261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 Narrow"/>
              <a:buNone/>
            </a:pPr>
            <a:r>
              <a:rPr b="1" lang="fr-FR" sz="200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Mercatique</a:t>
            </a:r>
            <a:endParaRPr b="1" sz="2000">
              <a:solidFill>
                <a:schemeClr val="dk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10" name="Google Shape;210;p19"/>
          <p:cNvSpPr txBox="1"/>
          <p:nvPr/>
        </p:nvSpPr>
        <p:spPr>
          <a:xfrm>
            <a:off x="5359374" y="4266037"/>
            <a:ext cx="38259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-342900" lvl="0" marL="3429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Char char="•"/>
            </a:pPr>
            <a:r>
              <a:rPr lang="fr-FR" sz="2400">
                <a:solidFill>
                  <a:srgbClr val="606060"/>
                </a:solidFill>
                <a:latin typeface="Arial Narrow"/>
                <a:ea typeface="Arial Narrow"/>
                <a:cs typeface="Arial Narrow"/>
                <a:sym typeface="Arial Narrow"/>
              </a:rPr>
              <a:t>Je m’intéresse à la commercialisation des biens et des services, au comportement des consommateurs…</a:t>
            </a:r>
            <a:r>
              <a:rPr lang="fr-FR" sz="1800" u="sng">
                <a:solidFill>
                  <a:srgbClr val="606060"/>
                </a:solidFill>
                <a:latin typeface="Arial Narrow"/>
                <a:ea typeface="Arial Narrow"/>
                <a:cs typeface="Arial Narrow"/>
                <a:sym typeface="Arial Narrow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Lire la suite</a:t>
            </a:r>
            <a:endParaRPr sz="1800">
              <a:solidFill>
                <a:srgbClr val="60606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-190500" lvl="0" marL="342900" marR="0" rtl="0" algn="l">
              <a:lnSpc>
                <a:spcPct val="125000"/>
              </a:lnSpc>
              <a:spcBef>
                <a:spcPts val="480"/>
              </a:spcBef>
              <a:spcAft>
                <a:spcPts val="0"/>
              </a:spcAft>
              <a:buClr>
                <a:srgbClr val="606060"/>
              </a:buClr>
              <a:buSzPts val="2400"/>
              <a:buFont typeface="Arial Narrow"/>
              <a:buNone/>
            </a:pPr>
            <a:r>
              <a:t/>
            </a:r>
            <a:endParaRPr sz="2400">
              <a:solidFill>
                <a:srgbClr val="60606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"/>
          <p:cNvSpPr txBox="1"/>
          <p:nvPr>
            <p:ph type="title"/>
          </p:nvPr>
        </p:nvSpPr>
        <p:spPr>
          <a:xfrm>
            <a:off x="323528" y="692696"/>
            <a:ext cx="8893175" cy="792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rmAutofit fontScale="90000"/>
          </a:bodyPr>
          <a:lstStyle/>
          <a:p>
            <a:pPr indent="-762000" lvl="0" marL="762000" rtl="0" algn="l">
              <a:lnSpc>
                <a:spcPct val="825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r-FR" sz="3300"/>
            </a:br>
            <a:r>
              <a:rPr lang="fr-FR" sz="3300"/>
              <a:t>Pourquoi choisir ?</a:t>
            </a:r>
            <a:br>
              <a:rPr lang="fr-FR" sz="2800"/>
            </a:br>
            <a:r>
              <a:rPr lang="fr-FR" sz="2800">
                <a:solidFill>
                  <a:schemeClr val="dk2"/>
                </a:solidFill>
              </a:rPr>
              <a:t>🡪 Système d’information de gestion</a:t>
            </a:r>
            <a:br>
              <a:rPr lang="fr-FR" sz="4000"/>
            </a:br>
            <a:endParaRPr sz="4000"/>
          </a:p>
        </p:txBody>
      </p:sp>
      <p:grpSp>
        <p:nvGrpSpPr>
          <p:cNvPr id="217" name="Google Shape;217;p20"/>
          <p:cNvGrpSpPr/>
          <p:nvPr/>
        </p:nvGrpSpPr>
        <p:grpSpPr>
          <a:xfrm>
            <a:off x="1246090" y="1146018"/>
            <a:ext cx="7562383" cy="5173796"/>
            <a:chOff x="-693447" y="-386997"/>
            <a:chExt cx="6651757" cy="4838036"/>
          </a:xfrm>
        </p:grpSpPr>
        <p:sp>
          <p:nvSpPr>
            <p:cNvPr id="218" name="Google Shape;218;p20"/>
            <p:cNvSpPr/>
            <p:nvPr/>
          </p:nvSpPr>
          <p:spPr>
            <a:xfrm>
              <a:off x="825717" y="297154"/>
              <a:ext cx="2971800" cy="2972134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20"/>
            <p:cNvSpPr txBox="1"/>
            <p:nvPr/>
          </p:nvSpPr>
          <p:spPr>
            <a:xfrm>
              <a:off x="1260927" y="732413"/>
              <a:ext cx="2101380" cy="2101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2875" lIns="182875" spcFirstLastPara="1" rIns="182875" wrap="square" tIns="182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4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SIG</a:t>
              </a:r>
              <a:endParaRPr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" name="Google Shape;220;p20"/>
            <p:cNvSpPr/>
            <p:nvPr/>
          </p:nvSpPr>
          <p:spPr>
            <a:xfrm>
              <a:off x="2521624" y="161741"/>
              <a:ext cx="330403" cy="33054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20"/>
            <p:cNvSpPr/>
            <p:nvPr/>
          </p:nvSpPr>
          <p:spPr>
            <a:xfrm>
              <a:off x="1739508" y="3048461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20"/>
            <p:cNvSpPr/>
            <p:nvPr/>
          </p:nvSpPr>
          <p:spPr>
            <a:xfrm>
              <a:off x="3988932" y="1503368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20"/>
            <p:cNvSpPr/>
            <p:nvPr/>
          </p:nvSpPr>
          <p:spPr>
            <a:xfrm>
              <a:off x="2844103" y="3303315"/>
              <a:ext cx="330403" cy="33054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20"/>
            <p:cNvSpPr/>
            <p:nvPr/>
          </p:nvSpPr>
          <p:spPr>
            <a:xfrm>
              <a:off x="1806564" y="631519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20"/>
            <p:cNvSpPr/>
            <p:nvPr/>
          </p:nvSpPr>
          <p:spPr>
            <a:xfrm>
              <a:off x="1052488" y="2001965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20"/>
            <p:cNvSpPr/>
            <p:nvPr/>
          </p:nvSpPr>
          <p:spPr>
            <a:xfrm>
              <a:off x="-693447" y="253164"/>
              <a:ext cx="2388496" cy="2368814"/>
            </a:xfrm>
            <a:prstGeom prst="ellipse">
              <a:avLst/>
            </a:prstGeom>
            <a:solidFill>
              <a:srgbClr val="D4B868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20"/>
            <p:cNvSpPr txBox="1"/>
            <p:nvPr/>
          </p:nvSpPr>
          <p:spPr>
            <a:xfrm>
              <a:off x="-343660" y="600069"/>
              <a:ext cx="1688922" cy="16750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600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Avoir le goût d’utiliser des </a:t>
              </a:r>
              <a:r>
                <a:rPr b="1" lang="fr-FR" sz="1600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outils numériques</a:t>
              </a:r>
              <a:r>
                <a:rPr lang="fr-FR" sz="1600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, vouloir en comprendre le fonctionnement</a:t>
              </a:r>
              <a:endParaRPr sz="1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8" name="Google Shape;228;p20"/>
            <p:cNvSpPr/>
            <p:nvPr/>
          </p:nvSpPr>
          <p:spPr>
            <a:xfrm>
              <a:off x="2187564" y="641935"/>
              <a:ext cx="330403" cy="33054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0"/>
            <p:cNvSpPr/>
            <p:nvPr/>
          </p:nvSpPr>
          <p:spPr>
            <a:xfrm>
              <a:off x="10682" y="2395703"/>
              <a:ext cx="597408" cy="597551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0"/>
            <p:cNvSpPr/>
            <p:nvPr/>
          </p:nvSpPr>
          <p:spPr>
            <a:xfrm>
              <a:off x="3455710" y="-386997"/>
              <a:ext cx="2502600" cy="2512500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0"/>
            <p:cNvSpPr txBox="1"/>
            <p:nvPr/>
          </p:nvSpPr>
          <p:spPr>
            <a:xfrm>
              <a:off x="3822216" y="-19069"/>
              <a:ext cx="1769649" cy="17765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Souhaiter mettre ces outils au service des entreprises dans le cadre de </a:t>
              </a:r>
              <a:r>
                <a:rPr b="1" lang="fr-FR" sz="1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projets informatiques</a:t>
              </a:r>
              <a:endPara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2" name="Google Shape;232;p20"/>
            <p:cNvSpPr/>
            <p:nvPr/>
          </p:nvSpPr>
          <p:spPr>
            <a:xfrm>
              <a:off x="3563431" y="1099214"/>
              <a:ext cx="330403" cy="330545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20"/>
            <p:cNvSpPr/>
            <p:nvPr/>
          </p:nvSpPr>
          <p:spPr>
            <a:xfrm>
              <a:off x="-216698" y="3106793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20"/>
            <p:cNvSpPr/>
            <p:nvPr/>
          </p:nvSpPr>
          <p:spPr>
            <a:xfrm>
              <a:off x="2170495" y="2765831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20"/>
            <p:cNvSpPr/>
            <p:nvPr/>
          </p:nvSpPr>
          <p:spPr>
            <a:xfrm>
              <a:off x="2376264" y="1463639"/>
              <a:ext cx="3028500" cy="2987400"/>
            </a:xfrm>
            <a:prstGeom prst="ellipse">
              <a:avLst/>
            </a:prstGeom>
            <a:solidFill>
              <a:srgbClr val="D4B868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20"/>
            <p:cNvSpPr txBox="1"/>
            <p:nvPr/>
          </p:nvSpPr>
          <p:spPr>
            <a:xfrm>
              <a:off x="2819780" y="1901127"/>
              <a:ext cx="2141486" cy="21123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Apprécier d’étudier comment s’organiser pour </a:t>
              </a:r>
              <a:r>
                <a:rPr b="1" lang="fr-FR" sz="1800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échanger et travailler ensemble </a:t>
              </a:r>
              <a:r>
                <a:rPr lang="fr-FR" sz="1800">
                  <a:solidFill>
                    <a:schemeClr val="dk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dans l’entreprise comme dans la société</a:t>
              </a:r>
              <a:endParaRPr/>
            </a:p>
          </p:txBody>
        </p:sp>
        <p:sp>
          <p:nvSpPr>
            <p:cNvPr id="237" name="Google Shape;237;p20"/>
            <p:cNvSpPr/>
            <p:nvPr/>
          </p:nvSpPr>
          <p:spPr>
            <a:xfrm>
              <a:off x="5328591" y="2232249"/>
              <a:ext cx="239572" cy="239576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1"/>
          <p:cNvSpPr txBox="1"/>
          <p:nvPr>
            <p:ph type="title"/>
          </p:nvPr>
        </p:nvSpPr>
        <p:spPr>
          <a:xfrm>
            <a:off x="467544" y="692696"/>
            <a:ext cx="8229600" cy="103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solidFill>
                  <a:schemeClr val="dk2"/>
                </a:solidFill>
              </a:rPr>
              <a:t>S</a:t>
            </a:r>
            <a:r>
              <a:rPr lang="fr-FR"/>
              <a:t>ystème d’</a:t>
            </a:r>
            <a:r>
              <a:rPr lang="fr-FR">
                <a:solidFill>
                  <a:schemeClr val="dk2"/>
                </a:solidFill>
              </a:rPr>
              <a:t>I</a:t>
            </a:r>
            <a:r>
              <a:rPr lang="fr-FR"/>
              <a:t>nformation de </a:t>
            </a:r>
            <a:r>
              <a:rPr lang="fr-FR">
                <a:solidFill>
                  <a:schemeClr val="dk2"/>
                </a:solidFill>
              </a:rPr>
              <a:t>G</a:t>
            </a:r>
            <a:r>
              <a:rPr lang="fr-FR"/>
              <a:t>estion – Au programme</a:t>
            </a:r>
            <a:endParaRPr/>
          </a:p>
        </p:txBody>
      </p:sp>
      <p:sp>
        <p:nvSpPr>
          <p:cNvPr id="243" name="Google Shape;243;p21"/>
          <p:cNvSpPr txBox="1"/>
          <p:nvPr>
            <p:ph idx="12" type="sldNum"/>
          </p:nvPr>
        </p:nvSpPr>
        <p:spPr>
          <a:xfrm>
            <a:off x="8602663" y="6400800"/>
            <a:ext cx="420687" cy="184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244" name="Google Shape;244;p21"/>
          <p:cNvGrpSpPr/>
          <p:nvPr/>
        </p:nvGrpSpPr>
        <p:grpSpPr>
          <a:xfrm>
            <a:off x="144016" y="1772816"/>
            <a:ext cx="9252520" cy="4752609"/>
            <a:chOff x="0" y="0"/>
            <a:chExt cx="9252520" cy="4752609"/>
          </a:xfrm>
        </p:grpSpPr>
        <p:sp>
          <p:nvSpPr>
            <p:cNvPr id="245" name="Google Shape;245;p21"/>
            <p:cNvSpPr/>
            <p:nvPr/>
          </p:nvSpPr>
          <p:spPr>
            <a:xfrm>
              <a:off x="0" y="1425758"/>
              <a:ext cx="9252520" cy="1901011"/>
            </a:xfrm>
            <a:prstGeom prst="notched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A99192"/>
                </a:gs>
                <a:gs pos="80000">
                  <a:srgbClr val="DFBFC0"/>
                </a:gs>
                <a:gs pos="100000">
                  <a:srgbClr val="E1BFC0"/>
                </a:gs>
              </a:gsLst>
              <a:lin ang="162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1"/>
            <p:cNvSpPr/>
            <p:nvPr/>
          </p:nvSpPr>
          <p:spPr>
            <a:xfrm>
              <a:off x="4167" y="0"/>
              <a:ext cx="2004562" cy="19010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1"/>
            <p:cNvSpPr txBox="1"/>
            <p:nvPr/>
          </p:nvSpPr>
          <p:spPr>
            <a:xfrm>
              <a:off x="4167" y="0"/>
              <a:ext cx="2004600" cy="190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b" bIns="113775" lIns="113775" spcFirstLastPara="1" rIns="113775" wrap="square" tIns="113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17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L’organisation informatisée</a:t>
              </a:r>
              <a:endParaRPr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76200" lvl="1" marL="5715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Char char="•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Pourquoi la qualité du SI est-elle un enjeu pour l’organisation ?</a:t>
              </a:r>
              <a:endPara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7620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Char char="•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Les évolutions technologiques sont-elles exemptes de risques pour l’organisation ?</a:t>
              </a:r>
              <a:endPara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8" name="Google Shape;248;p21"/>
            <p:cNvSpPr/>
            <p:nvPr/>
          </p:nvSpPr>
          <p:spPr>
            <a:xfrm>
              <a:off x="768822" y="2138637"/>
              <a:ext cx="475252" cy="475252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21"/>
            <p:cNvSpPr/>
            <p:nvPr/>
          </p:nvSpPr>
          <p:spPr>
            <a:xfrm>
              <a:off x="2108957" y="2851516"/>
              <a:ext cx="2004562" cy="19010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21"/>
            <p:cNvSpPr txBox="1"/>
            <p:nvPr/>
          </p:nvSpPr>
          <p:spPr>
            <a:xfrm>
              <a:off x="1774209" y="2851484"/>
              <a:ext cx="2883600" cy="190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t" bIns="99550" lIns="99550" spcFirstLastPara="1" rIns="99550" wrap="square" tIns="995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L’information pour agir et décider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20650" lvl="1" marL="114300" marR="0" rtl="0" algn="l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imes New Roman"/>
                <a:buChar char="•"/>
              </a:pPr>
              <a:r>
                <a:rPr b="0" i="0" lang="fr-FR" sz="13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La résolution de tous les problèmes de gestion est-elle automatisable ?</a:t>
              </a:r>
              <a:endParaRPr b="0" i="0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206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imes New Roman"/>
                <a:buChar char="•"/>
              </a:pPr>
              <a:r>
                <a:rPr b="0" i="0" lang="fr-FR" sz="13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Comment peut-on produire de l’information à partir de données contenues dans une base ?</a:t>
              </a:r>
              <a:endParaRPr b="0" i="0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Char char="•"/>
              </a:pPr>
              <a:r>
                <a:rPr b="0" i="0" lang="fr-FR" sz="13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La numérisation suffit-elle à valoriser l’information </a:t>
              </a:r>
              <a:r>
                <a:rPr b="0" i="0" lang="fr-FR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?</a:t>
              </a:r>
              <a:endPara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1" name="Google Shape;251;p21"/>
            <p:cNvSpPr/>
            <p:nvPr/>
          </p:nvSpPr>
          <p:spPr>
            <a:xfrm>
              <a:off x="2873612" y="2138637"/>
              <a:ext cx="475252" cy="475252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21"/>
            <p:cNvSpPr/>
            <p:nvPr/>
          </p:nvSpPr>
          <p:spPr>
            <a:xfrm>
              <a:off x="4213748" y="0"/>
              <a:ext cx="2004562" cy="19010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21"/>
            <p:cNvSpPr txBox="1"/>
            <p:nvPr/>
          </p:nvSpPr>
          <p:spPr>
            <a:xfrm>
              <a:off x="4213761" y="9"/>
              <a:ext cx="2424900" cy="190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b" bIns="99550" lIns="99550" spcFirstLastPara="1" rIns="99550" wrap="square" tIns="995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Communiquer pour collaborer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20650" lvl="1" marL="114300" marR="0" rtl="0" algn="l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imes New Roman"/>
                <a:buChar char="•"/>
              </a:pPr>
              <a:r>
                <a:rPr b="0" i="0" lang="fr-FR" sz="13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Comment les technologies répondent-elles aux besoins de collaboration ?</a:t>
              </a:r>
              <a:endParaRPr b="0" i="0" sz="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120650" lvl="1" marL="114300" marR="0" rtl="0" algn="l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Times New Roman"/>
                <a:buChar char="•"/>
              </a:pPr>
              <a:r>
                <a:rPr b="0" i="0" lang="fr-FR" sz="13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En quoi les SI transforment-ils les échanges entre les acteurs des organisations ?</a:t>
              </a:r>
              <a:endParaRPr b="0" i="0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4" name="Google Shape;254;p21"/>
            <p:cNvSpPr/>
            <p:nvPr/>
          </p:nvSpPr>
          <p:spPr>
            <a:xfrm>
              <a:off x="4978402" y="2138637"/>
              <a:ext cx="475252" cy="475252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1"/>
            <p:cNvSpPr/>
            <p:nvPr/>
          </p:nvSpPr>
          <p:spPr>
            <a:xfrm>
              <a:off x="6318538" y="2851516"/>
              <a:ext cx="2004562" cy="19010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1"/>
            <p:cNvSpPr txBox="1"/>
            <p:nvPr/>
          </p:nvSpPr>
          <p:spPr>
            <a:xfrm>
              <a:off x="5836361" y="2851509"/>
              <a:ext cx="2486700" cy="190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t" bIns="99550" lIns="99550" spcFirstLastPara="1" rIns="99550" wrap="square" tIns="995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FR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Rechercher la performance du système d’information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76200" lvl="1" marL="57150" marR="0" rtl="0" algn="l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Char char="•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Comment la fonction SI accompagne-t-elle les choix de l’organisation ?</a:t>
              </a:r>
              <a:endPara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7620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Char char="•"/>
              </a:pPr>
              <a:r>
                <a:rPr b="0" i="0" lang="fr-FR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En quoi un projet de SI est-il une réponse au besoin d’évolution de l’organisation ?</a:t>
              </a:r>
              <a:endPara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7" name="Google Shape;257;p21"/>
            <p:cNvSpPr/>
            <p:nvPr/>
          </p:nvSpPr>
          <p:spPr>
            <a:xfrm>
              <a:off x="7083192" y="2138637"/>
              <a:ext cx="475252" cy="475252"/>
            </a:xfrm>
            <a:prstGeom prst="ellipse">
              <a:avLst/>
            </a:prstGeom>
            <a:gradFill>
              <a:gsLst>
                <a:gs pos="0">
                  <a:srgbClr val="960004"/>
                </a:gs>
                <a:gs pos="80000">
                  <a:srgbClr val="C60007"/>
                </a:gs>
                <a:gs pos="100000">
                  <a:srgbClr val="CB0004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 1">
      <a:dk1>
        <a:srgbClr val="505050"/>
      </a:dk1>
      <a:lt1>
        <a:srgbClr val="E3E3E3"/>
      </a:lt1>
      <a:dk2>
        <a:srgbClr val="B3071B"/>
      </a:dk2>
      <a:lt2>
        <a:srgbClr val="808080"/>
      </a:lt2>
      <a:accent1>
        <a:srgbClr val="C0C0C0"/>
      </a:accent1>
      <a:accent2>
        <a:srgbClr val="0066FF"/>
      </a:accent2>
      <a:accent3>
        <a:srgbClr val="EFEFEF"/>
      </a:accent3>
      <a:accent4>
        <a:srgbClr val="434343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